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78" r:id="rId22"/>
    <p:sldId id="279" r:id="rId23"/>
    <p:sldId id="281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91" r:id="rId32"/>
    <p:sldId id="295" r:id="rId33"/>
    <p:sldId id="296" r:id="rId34"/>
    <p:sldId id="297" r:id="rId35"/>
    <p:sldId id="299" r:id="rId36"/>
    <p:sldId id="298" r:id="rId37"/>
    <p:sldId id="300" r:id="rId38"/>
    <p:sldId id="301" r:id="rId39"/>
    <p:sldId id="302" r:id="rId40"/>
    <p:sldId id="293" r:id="rId41"/>
    <p:sldId id="294" r:id="rId42"/>
    <p:sldId id="262" r:id="rId43"/>
    <p:sldId id="289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15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DDC90-1512-48ED-8DFB-3F76BF3F5E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C8DAA-DB6D-4464-970C-F078E7147D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project we need to send messages about gate status over the internet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38B70-800F-47DC-9CB3-362317139B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267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C8DAA-DB6D-4464-970C-F078E7147DE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91CBB-6532-46CB-8A1E-EDD0BED5103B}" type="datetimeFigureOut">
              <a:rPr lang="en-US" smtClean="0"/>
              <a:pPr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4C044-3BE7-40E6-8BE4-AB84C76D81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development-boards/nodemcu-esp8266-pinout-features-and-datasheet" TargetMode="External"/><Relationship Id="rId2" Type="http://schemas.openxmlformats.org/officeDocument/2006/relationships/hyperlink" Target="https://sites.google.com/a/cameon.net/beaglebone/home/serial-ports-u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ectronics.trev.id.au/2018/02/09/get-uart-serial-ports-working-beaglebone-black/" TargetMode="External"/><Relationship Id="rId4" Type="http://schemas.openxmlformats.org/officeDocument/2006/relationships/hyperlink" Target="https://arduino-esp8266.readthedocs.io/en/latest/esp8266wifi/station-clas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etofthingsagenda.techtarget.com/definition/Internet-of-Things-IoT" TargetMode="External"/><Relationship Id="rId2" Type="http://schemas.openxmlformats.org/officeDocument/2006/relationships/hyperlink" Target="https://github.com/knolleary/pubsubclient/blob/master/src/PubSubClient.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ponents101.com/microcontrollers/beaglebone-black-pinout-datasheet" TargetMode="External"/><Relationship Id="rId4" Type="http://schemas.openxmlformats.org/officeDocument/2006/relationships/hyperlink" Target="https://thingspeak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73A25D70-4A55-4F72-B9C5-A69CDBF4DB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4957100-6D8B-4161-9F2F-C0A949EC8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BD8B065-EE51-4AE2-A94C-86249998FD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/>
        </p:spPr>
        <p:style>
          <a:lnRef idx="1">
            <a:schemeClr val="accent3"/>
          </a:lnRef>
          <a:fillRef idx="1001">
            <a:schemeClr val="lt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561462"/>
            <a:ext cx="6477000" cy="2705738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latin typeface="+mn-lt"/>
              </a:rPr>
              <a:t>Group #1</a:t>
            </a:r>
            <a:br>
              <a:rPr lang="en-US" sz="3200" b="1" dirty="0">
                <a:latin typeface="+mn-lt"/>
              </a:rPr>
            </a:br>
            <a:r>
              <a:rPr lang="en-US" sz="3500" b="1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3500" b="1" dirty="0">
                <a:solidFill>
                  <a:schemeClr val="tx2"/>
                </a:solidFill>
                <a:latin typeface="+mn-lt"/>
              </a:rPr>
            </a:br>
            <a:r>
              <a:rPr lang="en-US" sz="4000" b="1" dirty="0" smtClean="0">
                <a:latin typeface="+mn-lt"/>
              </a:rPr>
              <a:t>INTERFACING THINGSPEAK WITH</a:t>
            </a:r>
            <a:br>
              <a:rPr lang="en-US" sz="4000" b="1" dirty="0" smtClean="0">
                <a:latin typeface="+mn-lt"/>
              </a:rPr>
            </a:br>
            <a:r>
              <a:rPr lang="en-US" sz="4000" b="1" dirty="0" smtClean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BEAGLEBONE </a:t>
            </a:r>
            <a:r>
              <a:rPr lang="en-US" sz="4000" b="1" dirty="0" smtClean="0">
                <a:latin typeface="+mn-lt"/>
              </a:rPr>
              <a:t>BLACK </a:t>
            </a:r>
            <a:br>
              <a:rPr lang="en-US" sz="4000" b="1" dirty="0" smtClean="0">
                <a:latin typeface="+mn-lt"/>
              </a:rPr>
            </a:br>
            <a:r>
              <a:rPr lang="en-US" sz="4000" b="1" dirty="0" smtClean="0">
                <a:latin typeface="+mn-lt"/>
              </a:rPr>
              <a:t>USING </a:t>
            </a:r>
            <a:br>
              <a:rPr lang="en-US" sz="4000" b="1" dirty="0" smtClean="0">
                <a:latin typeface="+mn-lt"/>
              </a:rPr>
            </a:br>
            <a:r>
              <a:rPr lang="en-US" sz="4000" b="1" dirty="0" smtClean="0">
                <a:latin typeface="+mn-lt"/>
              </a:rPr>
              <a:t>ESP8266</a:t>
            </a:r>
            <a:endParaRPr lang="en-US" sz="35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969" y="4645650"/>
            <a:ext cx="6705600" cy="18192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– Prof. Mike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Aleshams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Submitted by- Ramneet Kaur (C0752942)	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="" xmlns:a16="http://schemas.microsoft.com/office/drawing/2014/main" id="{18999293-B054-4B57-A26F-D04C2BB113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-13672" y="-43336"/>
            <a:ext cx="3872284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E505D8A-F41A-450D-A648-E77DF6B8D8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2BD6DCE-6A81-4F34-9958-67B578EA16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5C462BE8-CD72-48CF-8A7B-C716D2B99E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C2CDB70-40F1-4D00-8F17-A532E732EB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="" xmlns:a16="http://schemas.microsoft.com/office/drawing/2014/main" id="{761945C4-D997-42F3-B59A-984CF00667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4651FE4A-9487-43BE-A388-134535743B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F44B0EF3-9992-4B95-8A43-6206B3FC3F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41B1C1F-C2FE-4C47-9D74-ADB9B53F4B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1048177B-A49E-4E24-9007-07A0EDD6A2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Home Page 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4058" b="5321"/>
          <a:stretch>
            <a:fillRect/>
          </a:stretch>
        </p:blipFill>
        <p:spPr bwMode="auto">
          <a:xfrm>
            <a:off x="152400" y="1219200"/>
            <a:ext cx="8839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Channel Details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Channel ID: </a:t>
            </a:r>
            <a:r>
              <a:rPr lang="en-US" sz="2000" dirty="0" smtClean="0"/>
              <a:t>1244830</a:t>
            </a:r>
          </a:p>
          <a:p>
            <a:r>
              <a:rPr lang="en-US" sz="2000" b="1" dirty="0" smtClean="0"/>
              <a:t>Access:</a:t>
            </a:r>
            <a:r>
              <a:rPr lang="en-US" sz="2000" dirty="0" smtClean="0"/>
              <a:t> Private </a:t>
            </a:r>
          </a:p>
          <a:p>
            <a:pPr>
              <a:buNone/>
            </a:pPr>
            <a:r>
              <a:rPr lang="en-US" sz="2000" dirty="0" smtClean="0"/>
              <a:t>Private View-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Date of Channel Created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Last Entry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Total Entries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Adding Visuals, Widgets, Export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Field Charts- Title, Axis, Color, Type of Chart, Days and Results</a:t>
            </a:r>
          </a:p>
          <a:p>
            <a:pPr>
              <a:buNone/>
            </a:pP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539" t="9329" r="39052" b="23742"/>
          <a:stretch>
            <a:fillRect/>
          </a:stretch>
        </p:blipFill>
        <p:spPr bwMode="auto">
          <a:xfrm>
            <a:off x="3733800" y="1524000"/>
            <a:ext cx="5410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/>
              <a:t>API Keys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724400" cy="5410200"/>
          </a:xfrm>
        </p:spPr>
        <p:txBody>
          <a:bodyPr>
            <a:noAutofit/>
          </a:bodyPr>
          <a:lstStyle/>
          <a:p>
            <a:r>
              <a:rPr lang="en-US" sz="1800" dirty="0"/>
              <a:t>An application programming interface </a:t>
            </a:r>
            <a:r>
              <a:rPr lang="en-US" sz="1800" b="1" dirty="0"/>
              <a:t>key</a:t>
            </a:r>
            <a:r>
              <a:rPr lang="en-US" sz="1800" dirty="0"/>
              <a:t> </a:t>
            </a:r>
            <a:r>
              <a:rPr lang="en-US" sz="1800" dirty="0" smtClean="0"/>
              <a:t>is </a:t>
            </a:r>
            <a:r>
              <a:rPr lang="en-US" sz="1800" dirty="0"/>
              <a:t>a unique identifier used to authenticate a user, </a:t>
            </a:r>
            <a:r>
              <a:rPr lang="en-US" sz="1800" dirty="0" smtClean="0"/>
              <a:t>developer or project(typically)</a:t>
            </a:r>
          </a:p>
          <a:p>
            <a:pPr algn="just"/>
            <a:r>
              <a:rPr lang="en-US" sz="1800" dirty="0" smtClean="0"/>
              <a:t>API </a:t>
            </a:r>
            <a:r>
              <a:rPr lang="en-US" sz="1800" dirty="0"/>
              <a:t>keys enable you to write data to a channel or read data from a private channel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1800" dirty="0" smtClean="0"/>
              <a:t> API </a:t>
            </a:r>
            <a:r>
              <a:rPr lang="en-US" sz="1800" dirty="0"/>
              <a:t>keys are auto-generated </a:t>
            </a:r>
            <a:r>
              <a:rPr lang="en-US" sz="1800" dirty="0" smtClean="0"/>
              <a:t>when you </a:t>
            </a:r>
            <a:r>
              <a:rPr lang="en-US" sz="1800" dirty="0"/>
              <a:t>create a new channel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>
              <a:buNone/>
            </a:pPr>
            <a:r>
              <a:rPr lang="en-US" sz="1800" b="1" dirty="0"/>
              <a:t>API Keys </a:t>
            </a:r>
            <a:r>
              <a:rPr lang="en-US" sz="1800" b="1" dirty="0" smtClean="0"/>
              <a:t>Settings-</a:t>
            </a:r>
            <a:endParaRPr lang="en-US" sz="1800" b="1" dirty="0"/>
          </a:p>
          <a:p>
            <a:pPr algn="just"/>
            <a:r>
              <a:rPr lang="en-US" sz="1800" b="1" u="sng" dirty="0"/>
              <a:t>Write API Key</a:t>
            </a:r>
            <a:r>
              <a:rPr lang="en-US" sz="1800" u="sng" dirty="0"/>
              <a:t>: </a:t>
            </a:r>
            <a:r>
              <a:rPr lang="en-US" sz="1800" dirty="0"/>
              <a:t>Use this key to write data to a channel. If you feel your key has been compromised, click </a:t>
            </a:r>
            <a:r>
              <a:rPr lang="en-US" sz="1800" b="1" dirty="0"/>
              <a:t>Generate New Write API Key</a:t>
            </a:r>
            <a:r>
              <a:rPr lang="en-US" sz="1800" b="1" dirty="0" smtClean="0"/>
              <a:t>.</a:t>
            </a:r>
          </a:p>
          <a:p>
            <a:pPr algn="just"/>
            <a:r>
              <a:rPr lang="en-US" sz="1800" b="1" u="sng" dirty="0" smtClean="0"/>
              <a:t>Read </a:t>
            </a:r>
            <a:r>
              <a:rPr lang="en-US" sz="1800" b="1" u="sng" dirty="0"/>
              <a:t>API Keys</a:t>
            </a:r>
            <a:r>
              <a:rPr lang="en-US" sz="1800" u="sng" dirty="0"/>
              <a:t>:</a:t>
            </a:r>
            <a:r>
              <a:rPr lang="en-US" sz="1800" dirty="0"/>
              <a:t> Use this key to allow other people to view your private channel feeds and charts. Click </a:t>
            </a:r>
            <a:r>
              <a:rPr lang="en-US" sz="1800" b="1" dirty="0"/>
              <a:t>Generate New Read API Key</a:t>
            </a:r>
            <a:r>
              <a:rPr lang="en-US" sz="1800" dirty="0"/>
              <a:t> to generate an additional read key for the channel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48200" y="2727325"/>
            <a:ext cx="4038600" cy="2271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Import/Export</a:t>
            </a:r>
            <a:endParaRPr lang="en-US" b="1" dirty="0"/>
          </a:p>
        </p:txBody>
      </p:sp>
      <p:pic>
        <p:nvPicPr>
          <p:cNvPr id="614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727325"/>
            <a:ext cx="4038600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648200" y="2727325"/>
            <a:ext cx="4038600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Import:</a:t>
            </a: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The correct format for data import is </a:t>
            </a:r>
            <a:r>
              <a:rPr lang="en-US" sz="2000" dirty="0" smtClean="0"/>
              <a:t>shown below: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Use </a:t>
            </a:r>
            <a:r>
              <a:rPr lang="en-US" sz="2000" dirty="0"/>
              <a:t>the field names </a:t>
            </a:r>
            <a:r>
              <a:rPr lang="en-US" sz="2000" i="1" dirty="0"/>
              <a:t>field1</a:t>
            </a:r>
            <a:r>
              <a:rPr lang="en-US" sz="2000" dirty="0"/>
              <a:t>, </a:t>
            </a:r>
            <a:r>
              <a:rPr lang="en-US" sz="2000" i="1" dirty="0"/>
              <a:t>field2</a:t>
            </a:r>
            <a:r>
              <a:rPr lang="en-US" sz="2000" dirty="0"/>
              <a:t>, and so on, instead of custom field names.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Write Data to Channel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ThingSpeak</a:t>
            </a:r>
            <a:r>
              <a:rPr lang="en-US" sz="2400" dirty="0" smtClean="0"/>
              <a:t> </a:t>
            </a:r>
            <a:r>
              <a:rPr lang="en-US" sz="2400" dirty="0"/>
              <a:t>is an </a:t>
            </a:r>
            <a:r>
              <a:rPr lang="en-US" sz="2400" dirty="0" err="1"/>
              <a:t>IoT</a:t>
            </a:r>
            <a:r>
              <a:rPr lang="en-US" sz="2400" dirty="0"/>
              <a:t> platform that uses channels to store data sent from apps or devices.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Data can be written </a:t>
            </a:r>
            <a:r>
              <a:rPr lang="en-US" sz="2400" dirty="0"/>
              <a:t>to your </a:t>
            </a:r>
            <a:r>
              <a:rPr lang="en-US" sz="2400" dirty="0" err="1"/>
              <a:t>ThingSpeak</a:t>
            </a:r>
            <a:r>
              <a:rPr lang="en-US" sz="2400" dirty="0"/>
              <a:t> channels in several ways: </a:t>
            </a:r>
            <a:endParaRPr lang="en-US" sz="2400" dirty="0" smtClean="0"/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HTTP </a:t>
            </a:r>
            <a:r>
              <a:rPr lang="en-US" sz="2400" b="1" dirty="0"/>
              <a:t>calls from the REST API, 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MQTT </a:t>
            </a:r>
            <a:r>
              <a:rPr lang="en-US" sz="2400" b="1" dirty="0"/>
              <a:t>Publish method, 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i="1" dirty="0" err="1" smtClean="0"/>
              <a:t>thingSpeakWrite</a:t>
            </a:r>
            <a:r>
              <a:rPr lang="en-US" sz="2400" b="1" dirty="0" smtClean="0"/>
              <a:t> function </a:t>
            </a:r>
            <a:r>
              <a:rPr lang="en-US" sz="2400" b="1" dirty="0"/>
              <a:t>from MATLAB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HTTP calls from the REST API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8305800" cy="2743200"/>
          </a:xfrm>
        </p:spPr>
        <p:txBody>
          <a:bodyPr>
            <a:normAutofit/>
          </a:bodyPr>
          <a:lstStyle/>
          <a:p>
            <a:r>
              <a:rPr lang="en-US" sz="2000" dirty="0"/>
              <a:t>Representational state transfer (REST) is an architectural style designed as a request-response model that communicates over HTTP. </a:t>
            </a:r>
            <a:endParaRPr lang="en-US" sz="2000" dirty="0" smtClean="0"/>
          </a:p>
          <a:p>
            <a:r>
              <a:rPr lang="en-US" sz="2000" dirty="0" err="1" smtClean="0"/>
              <a:t>ThingSpeak</a:t>
            </a:r>
            <a:r>
              <a:rPr lang="en-US" sz="2000" dirty="0"/>
              <a:t>, an </a:t>
            </a:r>
            <a:r>
              <a:rPr lang="en-US" sz="2000" dirty="0" err="1"/>
              <a:t>IoT</a:t>
            </a:r>
            <a:r>
              <a:rPr lang="en-US" sz="2000" dirty="0"/>
              <a:t> platform, uses the REST API calls GET, POST, PUT, and DELETE to create and delete channels, read and write channel data, and clear the data in a channel. 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web browser or client sends a request to the server, which responds with data in the requested format. </a:t>
            </a:r>
            <a:endParaRPr lang="en-US" sz="2000" dirty="0" smtClean="0"/>
          </a:p>
          <a:p>
            <a:r>
              <a:rPr lang="en-US" sz="2000" b="1" dirty="0" smtClean="0"/>
              <a:t>Example: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81000" y="3962400"/>
            <a:ext cx="4038600" cy="224804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Read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Read data from all fields in a channel with HTTP   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HTTP Method: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effectLst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URL</a:t>
            </a:r>
            <a:r>
              <a:rPr lang="en-US" sz="1600" dirty="0" smtClean="0"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https://api.thingspeak.com/channels/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&lt;channel_id&gt;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/feeds.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&lt;format&gt;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1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Example: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 https://api.thingspeak.com/channels/266256/feeds.json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876800" y="3886200"/>
            <a:ext cx="4038600" cy="23711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</a:t>
            </a:r>
            <a:r>
              <a:rPr lang="en-US" sz="1600" b="1" dirty="0" smtClean="0">
                <a:cs typeface="Arial" pitchFamily="34" charset="0"/>
              </a:rPr>
              <a:t>Write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cs typeface="Arial" pitchFamily="34" charset="0"/>
              </a:rPr>
              <a:t> Write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data from all fields in a channel with HTTP POST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effectLst/>
                <a:cs typeface="Arial" pitchFamily="34" charset="0"/>
              </a:rPr>
              <a:t> or 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HTTP Method: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effectLst/>
                <a:cs typeface="Arial" pitchFamily="34" charset="0"/>
              </a:rPr>
              <a:t> </a:t>
            </a:r>
            <a:r>
              <a:rPr lang="en-US" sz="1600" dirty="0" smtClean="0">
                <a:cs typeface="Arial" pitchFamily="34" charset="0"/>
              </a:rPr>
              <a:t>POST or PUT</a:t>
            </a: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URL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https://api.thingspeak.com/update.</a:t>
            </a:r>
            <a:r>
              <a:rPr lang="en-US" i="1" dirty="0"/>
              <a:t>&lt;format&gt; </a:t>
            </a:r>
            <a:r>
              <a:rPr lang="en-US" b="1" i="1" dirty="0" err="1"/>
              <a:t>Example:</a:t>
            </a:r>
            <a:r>
              <a:rPr lang="en-US" b="1" dirty="0" err="1" smtClean="0"/>
              <a:t>https</a:t>
            </a:r>
            <a:r>
              <a:rPr lang="en-US" b="1" dirty="0" smtClean="0"/>
              <a:t>://</a:t>
            </a:r>
            <a:r>
              <a:rPr lang="en-US" b="1" dirty="0" err="1" smtClean="0"/>
              <a:t>api.thingspeak.com</a:t>
            </a:r>
            <a:r>
              <a:rPr lang="en-US" b="1" dirty="0" smtClean="0"/>
              <a:t>/</a:t>
            </a:r>
            <a:r>
              <a:rPr lang="en-US" b="1" dirty="0" err="1" smtClean="0"/>
              <a:t>update.json</a:t>
            </a:r>
            <a:endParaRPr kumimoji="0" lang="en-US" sz="1600" b="1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MQTT Protocol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077200" cy="50292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MQTT stands for Message Queue Telemetry Transport is a lightweight messaging protocol designed for Machine to machine telemetry in resource constrained environments like embedded </a:t>
            </a:r>
            <a:r>
              <a:rPr lang="en-US" sz="2000" dirty="0" smtClean="0"/>
              <a:t>systems.</a:t>
            </a:r>
          </a:p>
          <a:p>
            <a:pPr algn="just"/>
            <a:r>
              <a:rPr lang="en-US" sz="2000" dirty="0" smtClean="0"/>
              <a:t>It is developed primarily to connect bandwidth and power-constrained devices over wireless networks.</a:t>
            </a:r>
          </a:p>
          <a:p>
            <a:pPr algn="just"/>
            <a:r>
              <a:rPr lang="en-US" sz="2000" dirty="0" smtClean="0"/>
              <a:t>MQTT </a:t>
            </a:r>
            <a:r>
              <a:rPr lang="en-US" sz="2000" dirty="0"/>
              <a:t>is </a:t>
            </a:r>
            <a:r>
              <a:rPr lang="en-US" sz="2000" dirty="0" smtClean="0"/>
              <a:t>Publish/Subscribe </a:t>
            </a:r>
            <a:r>
              <a:rPr lang="en-US" sz="2000" dirty="0"/>
              <a:t>based model i.e. it is event driven and enabled messages to be pushed to clients. </a:t>
            </a:r>
            <a:endParaRPr lang="en-US" sz="2000" dirty="0" smtClean="0"/>
          </a:p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publish/subscribe architecture enables messages to be pushed to the client devices without the device needing to continuously poll the server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>
              <a:buNone/>
            </a:pPr>
            <a:r>
              <a:rPr lang="en-US" sz="2000" dirty="0" smtClean="0"/>
              <a:t>The important parts of MQTT protocol are:</a:t>
            </a:r>
          </a:p>
          <a:p>
            <a:pPr algn="just"/>
            <a:r>
              <a:rPr lang="en-US" sz="2000" b="1" dirty="0" smtClean="0"/>
              <a:t>MQTT Broker: </a:t>
            </a:r>
            <a:r>
              <a:rPr lang="en-US" sz="2000" dirty="0"/>
              <a:t>MQTT broker is the central point of communication,</a:t>
            </a:r>
            <a:endParaRPr lang="en-US" sz="2000" b="1" dirty="0" smtClean="0"/>
          </a:p>
          <a:p>
            <a:pPr algn="just"/>
            <a:r>
              <a:rPr lang="en-US" sz="2000" b="1" dirty="0" smtClean="0"/>
              <a:t>MQTT Client: </a:t>
            </a:r>
            <a:r>
              <a:rPr lang="en-US" sz="2000" dirty="0"/>
              <a:t>A client is any device that connects to the broker </a:t>
            </a:r>
            <a:endParaRPr lang="en-US" sz="2000" b="1" dirty="0" smtClean="0"/>
          </a:p>
          <a:p>
            <a:pPr algn="just"/>
            <a:r>
              <a:rPr lang="en-US" sz="2000" b="1" dirty="0" smtClean="0"/>
              <a:t>Topic</a:t>
            </a:r>
            <a:r>
              <a:rPr lang="en-US" sz="2000" dirty="0" smtClean="0"/>
              <a:t>:</a:t>
            </a:r>
            <a:r>
              <a:rPr lang="en-US" sz="2000" dirty="0"/>
              <a:t> A topic contains the routing information for the broker.</a:t>
            </a:r>
            <a:endParaRPr lang="en-US" sz="2000" b="1" dirty="0"/>
          </a:p>
          <a:p>
            <a:pPr algn="just"/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Basic Concepts of MQTT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724400" cy="49530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MQTT broker </a:t>
            </a:r>
            <a:r>
              <a:rPr lang="en-US" sz="2000" dirty="0" smtClean="0"/>
              <a:t>is the in </a:t>
            </a:r>
            <a:r>
              <a:rPr lang="en-US" sz="2000" dirty="0"/>
              <a:t>charge of dispatching all messages between the senders and the rightful </a:t>
            </a:r>
            <a:r>
              <a:rPr lang="en-US" sz="2000" dirty="0" smtClean="0"/>
              <a:t>receivers(clients).</a:t>
            </a:r>
          </a:p>
          <a:p>
            <a:pPr algn="just"/>
            <a:r>
              <a:rPr lang="en-US" sz="2000" dirty="0" smtClean="0"/>
              <a:t>A </a:t>
            </a:r>
            <a:r>
              <a:rPr lang="en-US" sz="2000" dirty="0"/>
              <a:t>client </a:t>
            </a:r>
            <a:r>
              <a:rPr lang="en-US" sz="2000" dirty="0" smtClean="0"/>
              <a:t>can </a:t>
            </a:r>
            <a:r>
              <a:rPr lang="en-US" sz="2000" dirty="0"/>
              <a:t>publish or subscribe to topics to access the information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Each </a:t>
            </a:r>
            <a:r>
              <a:rPr lang="en-US" sz="2000" dirty="0"/>
              <a:t>client that wants to send messages publishes them to a certain topic, and each client that wants to receive messages subscribes to a certain topic. </a:t>
            </a:r>
            <a:endParaRPr lang="en-US" sz="2000" dirty="0" smtClean="0"/>
          </a:p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broker delivers all messages with the matching topic to the appropriate clients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err="1" smtClean="0"/>
              <a:t>ThingSpeak</a:t>
            </a:r>
            <a:r>
              <a:rPr lang="en-US" sz="2000" dirty="0" smtClean="0"/>
              <a:t> </a:t>
            </a:r>
            <a:r>
              <a:rPr lang="en-US" sz="2000" dirty="0"/>
              <a:t>has an MQTT broker at the URL</a:t>
            </a:r>
            <a:r>
              <a:rPr lang="en-US" sz="2000" dirty="0">
                <a:solidFill>
                  <a:schemeClr val="accent1"/>
                </a:solidFill>
              </a:rPr>
              <a:t> </a:t>
            </a:r>
            <a:r>
              <a:rPr lang="en-US" sz="2000" dirty="0" smtClean="0">
                <a:solidFill>
                  <a:schemeClr val="accent1"/>
                </a:solidFill>
              </a:rPr>
              <a:t>mqtt.thingspeak.com</a:t>
            </a:r>
            <a:r>
              <a:rPr lang="en-US" sz="2000" dirty="0"/>
              <a:t> and port </a:t>
            </a:r>
            <a:r>
              <a:rPr lang="en-US" sz="2000" dirty="0" smtClean="0">
                <a:solidFill>
                  <a:schemeClr val="accent1"/>
                </a:solidFill>
              </a:rPr>
              <a:t>1883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/>
              <a:t> 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4648200" y="2710992"/>
            <a:ext cx="4038600" cy="230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MQTT Publish/Subscribe method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MQTT Publish: </a:t>
            </a:r>
          </a:p>
          <a:p>
            <a:r>
              <a:rPr lang="en-US" sz="2000" dirty="0" smtClean="0"/>
              <a:t>To publish to a channel feed means to write to the channel. 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Write API Key is required to </a:t>
            </a:r>
            <a:r>
              <a:rPr lang="en-US" sz="2000" dirty="0" smtClean="0"/>
              <a:t>publish.</a:t>
            </a:r>
            <a:endParaRPr lang="en-US" sz="2000" b="1" dirty="0" smtClean="0"/>
          </a:p>
          <a:p>
            <a:pPr>
              <a:buNone/>
            </a:pPr>
            <a:r>
              <a:rPr lang="en-US" sz="2000" b="1" dirty="0"/>
              <a:t>MQTT Subscribe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subscribe to a public or private channel, </a:t>
            </a:r>
            <a:r>
              <a:rPr lang="en-US" sz="2000" dirty="0" smtClean="0"/>
              <a:t>we </a:t>
            </a:r>
            <a:r>
              <a:rPr lang="en-US" sz="2000" dirty="0"/>
              <a:t>must also supply a user name and </a:t>
            </a:r>
            <a:r>
              <a:rPr lang="en-US" sz="2000" dirty="0" smtClean="0"/>
              <a:t> </a:t>
            </a:r>
            <a:r>
              <a:rPr lang="en-US" sz="2000" dirty="0"/>
              <a:t>MQTT API key as password when </a:t>
            </a:r>
            <a:r>
              <a:rPr lang="en-US" sz="2000" dirty="0" smtClean="0"/>
              <a:t>connected.</a:t>
            </a:r>
          </a:p>
          <a:p>
            <a:pPr>
              <a:buNone/>
            </a:pPr>
            <a:r>
              <a:rPr lang="en-US" sz="2000" b="1" dirty="0"/>
              <a:t>MQTT API Key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see your MQTT API key, choose </a:t>
            </a:r>
            <a:r>
              <a:rPr lang="en-US" sz="2000" b="1" dirty="0"/>
              <a:t>Account</a:t>
            </a:r>
            <a:r>
              <a:rPr lang="en-US" sz="2000" dirty="0"/>
              <a:t> &gt; </a:t>
            </a:r>
            <a:r>
              <a:rPr lang="en-US" sz="2000" b="1" dirty="0"/>
              <a:t>My Profile</a:t>
            </a:r>
            <a:r>
              <a:rPr lang="en-US" sz="2000" dirty="0"/>
              <a:t>.</a:t>
            </a:r>
          </a:p>
          <a:p>
            <a:pPr>
              <a:buNone/>
            </a:pPr>
            <a:r>
              <a:rPr lang="en-US" sz="2000" dirty="0"/>
              <a:t> 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 l="3030" t="64445" r="50505" b="11111"/>
          <a:stretch>
            <a:fillRect/>
          </a:stretch>
        </p:blipFill>
        <p:spPr bwMode="auto">
          <a:xfrm>
            <a:off x="3200400" y="4724400"/>
            <a:ext cx="487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       HTTP         v/s       MQTT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8193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HTPP </a:t>
            </a:r>
            <a:r>
              <a:rPr lang="en-US" sz="2000" dirty="0"/>
              <a:t>is </a:t>
            </a:r>
            <a:r>
              <a:rPr lang="en-US" sz="2000" dirty="0" smtClean="0"/>
              <a:t>document centric.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HTTP is request-response protocol for </a:t>
            </a:r>
            <a:r>
              <a:rPr lang="en-US" sz="2000" dirty="0" smtClean="0"/>
              <a:t>client-server.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Computing </a:t>
            </a:r>
            <a:r>
              <a:rPr lang="en-US" sz="2000" dirty="0"/>
              <a:t>and not always optimized for mobile devices.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Allows </a:t>
            </a:r>
            <a:r>
              <a:rPr lang="en-US" sz="2000" dirty="0"/>
              <a:t>to compose lengthy headers and messages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Slower than MQTT as </a:t>
            </a:r>
            <a:r>
              <a:rPr lang="en-US" sz="2000" dirty="0" err="1"/>
              <a:t>as</a:t>
            </a:r>
            <a:r>
              <a:rPr lang="en-US" sz="2000" dirty="0"/>
              <a:t> HTTP specifications are much longer.</a:t>
            </a:r>
            <a:endParaRPr lang="en-US" sz="2000" dirty="0" smtClean="0"/>
          </a:p>
          <a:p>
            <a:pPr marL="457200" indent="-457200">
              <a:buNone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343400" cy="30479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MQTT is data centric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It is Publish-Subscribe protocol.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MQTT </a:t>
            </a:r>
            <a:r>
              <a:rPr lang="en-US" sz="2000" dirty="0"/>
              <a:t>in these terms are </a:t>
            </a:r>
            <a:r>
              <a:rPr lang="en-US" sz="2000" dirty="0" err="1" smtClean="0"/>
              <a:t>lightweightness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Very </a:t>
            </a:r>
            <a:r>
              <a:rPr lang="en-US" sz="2000" dirty="0"/>
              <a:t>short message </a:t>
            </a:r>
            <a:r>
              <a:rPr lang="en-US" sz="2000" dirty="0" smtClean="0"/>
              <a:t>header (smallest </a:t>
            </a:r>
            <a:r>
              <a:rPr lang="en-US" sz="2000" dirty="0"/>
              <a:t>packet </a:t>
            </a:r>
            <a:r>
              <a:rPr lang="en-US" sz="2000" dirty="0" smtClean="0"/>
              <a:t>message </a:t>
            </a:r>
            <a:r>
              <a:rPr lang="en-US" sz="2000" dirty="0"/>
              <a:t>size of 2 </a:t>
            </a:r>
            <a:r>
              <a:rPr lang="en-US" sz="2000" dirty="0" smtClean="0"/>
              <a:t>bytes).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According to measurements in 3G networks, throughput of MQTT is 93 times faster than HTTP’s.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648200"/>
            <a:ext cx="845820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CONCLUSION:</a:t>
            </a:r>
          </a:p>
          <a:p>
            <a:r>
              <a:rPr lang="en-US" sz="2000" dirty="0" smtClean="0"/>
              <a:t>MQTT </a:t>
            </a:r>
            <a:r>
              <a:rPr lang="en-US" sz="2000" dirty="0"/>
              <a:t>Protocol is easy of use. </a:t>
            </a:r>
            <a:r>
              <a:rPr lang="en-US" sz="2000" dirty="0" smtClean="0"/>
              <a:t>It </a:t>
            </a:r>
            <a:r>
              <a:rPr lang="en-US" sz="2000" dirty="0"/>
              <a:t>is essential when response time, throughput, lower </a:t>
            </a:r>
            <a:r>
              <a:rPr lang="en-US" sz="2000" dirty="0" smtClean="0"/>
              <a:t>battery </a:t>
            </a:r>
            <a:r>
              <a:rPr lang="en-US" sz="2000" dirty="0"/>
              <a:t>and bandwidth </a:t>
            </a:r>
            <a:r>
              <a:rPr lang="en-US" sz="2000" dirty="0" smtClean="0"/>
              <a:t>usage are </a:t>
            </a:r>
            <a:r>
              <a:rPr lang="en-US" sz="2000" dirty="0"/>
              <a:t>on the first place for future solutions. </a:t>
            </a:r>
            <a:endParaRPr lang="en-US" sz="2000" dirty="0" smtClean="0"/>
          </a:p>
          <a:p>
            <a:r>
              <a:rPr lang="en-US" sz="2000" b="1" dirty="0" smtClean="0"/>
              <a:t>HTTP </a:t>
            </a:r>
            <a:r>
              <a:rPr lang="en-US" sz="2000" b="1" dirty="0"/>
              <a:t>is worthy and extendable. But MQTT is more suitable when it is referred </a:t>
            </a:r>
            <a:endParaRPr lang="en-US" sz="2000" b="1" dirty="0" smtClean="0"/>
          </a:p>
          <a:p>
            <a:r>
              <a:rPr lang="en-US" sz="2000" b="1" dirty="0" smtClean="0"/>
              <a:t>to </a:t>
            </a:r>
            <a:r>
              <a:rPr lang="en-US" sz="2000" b="1" dirty="0" err="1"/>
              <a:t>IoT</a:t>
            </a:r>
            <a:r>
              <a:rPr lang="en-US" sz="2000" b="1" dirty="0"/>
              <a:t> development.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BC99CB9-DDAD-44A2-8A1C-E3AF4E72DF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7467600" cy="76133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List Of Contents</a:t>
            </a:r>
            <a:endParaRPr lang="en-US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81C3980-5F20-41B9-B35C-0985B971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522" y="2201012"/>
            <a:ext cx="6281350" cy="46482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Introduction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Hardware </a:t>
            </a:r>
            <a:r>
              <a:rPr lang="en-US" sz="2000" dirty="0">
                <a:solidFill>
                  <a:schemeClr val="tx2"/>
                </a:solidFill>
              </a:rPr>
              <a:t>and software Requirements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Purpose </a:t>
            </a:r>
            <a:r>
              <a:rPr lang="en-US" sz="2000" dirty="0">
                <a:solidFill>
                  <a:schemeClr val="tx2"/>
                </a:solidFill>
              </a:rPr>
              <a:t>of using </a:t>
            </a:r>
            <a:r>
              <a:rPr lang="en-US" sz="2000" dirty="0" err="1">
                <a:solidFill>
                  <a:schemeClr val="tx2"/>
                </a:solidFill>
              </a:rPr>
              <a:t>T</a:t>
            </a:r>
            <a:r>
              <a:rPr lang="en-US" sz="2000" dirty="0" err="1" smtClean="0">
                <a:solidFill>
                  <a:schemeClr val="tx2"/>
                </a:solidFill>
              </a:rPr>
              <a:t>hingSpeak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project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Introduction to </a:t>
            </a:r>
            <a:r>
              <a:rPr lang="en-US" sz="2000" dirty="0" err="1" smtClean="0">
                <a:solidFill>
                  <a:schemeClr val="tx2"/>
                </a:solidFill>
              </a:rPr>
              <a:t>thingspeak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Writing Data to Cloud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HTTP v/s MQTT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Programming ESP8266 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Main Code Integration</a:t>
            </a: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Results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References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3" name="Group 11">
            <a:extLst>
              <a:ext uri="{FF2B5EF4-FFF2-40B4-BE49-F238E27FC236}">
                <a16:creationId xmlns="" xmlns:a16="http://schemas.microsoft.com/office/drawing/2014/main" id="{05545017-2445-4AB3-95A6-48F17C8026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3B5D580-007D-4215-A10B-C8CF12EE02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4228C19-035F-4E8E-BAFD-56EC684B6F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10D7C81-A1BE-4720-A66D-AEF9A11A54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1BF18FEE-BE44-4F4A-AA4E-EC795CB0B9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7">
            <a:extLst>
              <a:ext uri="{FF2B5EF4-FFF2-40B4-BE49-F238E27FC236}">
                <a16:creationId xmlns="" xmlns:a16="http://schemas.microsoft.com/office/drawing/2014/main" id="{06B7259D-F2AD-42FE-B984-6D1D74321C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-799164" y="4001437"/>
            <a:ext cx="3655725" cy="2057400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9E5C38C6-2516-45D1-ADFC-3F59F8E34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C274C95-E7A7-401D-A8F5-FFF5EB9291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61D598C3-55D0-44FB-8766-A89B34B317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9EBC5C7-E54F-42F3-93F0-75AAC99FF9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ESP8266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ESP8266 is a System on a Chip (</a:t>
            </a:r>
            <a:r>
              <a:rPr lang="en-US" dirty="0" err="1" smtClean="0"/>
              <a:t>SoC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It </a:t>
            </a:r>
            <a:r>
              <a:rPr lang="en-US" dirty="0"/>
              <a:t>consists of a </a:t>
            </a:r>
            <a:r>
              <a:rPr lang="en-US" dirty="0" err="1"/>
              <a:t>Tensilica</a:t>
            </a:r>
            <a:r>
              <a:rPr lang="en-US" dirty="0"/>
              <a:t> L106 32-bit </a:t>
            </a:r>
            <a:r>
              <a:rPr lang="en-US" dirty="0" err="1" smtClean="0"/>
              <a:t>MCUand</a:t>
            </a:r>
            <a:r>
              <a:rPr lang="en-US" dirty="0" smtClean="0"/>
              <a:t> </a:t>
            </a:r>
            <a:r>
              <a:rPr lang="en-US" dirty="0"/>
              <a:t>a </a:t>
            </a:r>
            <a:r>
              <a:rPr lang="en-US" b="1" dirty="0"/>
              <a:t>Wi-Fi transceiver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 </a:t>
            </a:r>
            <a:r>
              <a:rPr lang="en-US" b="1" dirty="0"/>
              <a:t>11 GPIO </a:t>
            </a:r>
            <a:r>
              <a:rPr lang="en-US" b="1" dirty="0" smtClean="0"/>
              <a:t>pins </a:t>
            </a:r>
            <a:r>
              <a:rPr lang="en-US" dirty="0" smtClean="0"/>
              <a:t>and an </a:t>
            </a:r>
            <a:r>
              <a:rPr lang="en-US" b="1" dirty="0" smtClean="0"/>
              <a:t>analog input</a:t>
            </a:r>
            <a:r>
              <a:rPr lang="en-US" dirty="0" smtClean="0"/>
              <a:t> as well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that </a:t>
            </a:r>
            <a:r>
              <a:rPr lang="en-US" dirty="0" smtClean="0"/>
              <a:t>it </a:t>
            </a:r>
            <a:r>
              <a:rPr lang="en-US" dirty="0"/>
              <a:t>can </a:t>
            </a:r>
            <a:r>
              <a:rPr lang="en-US" dirty="0" smtClean="0"/>
              <a:t>be programmed like </a:t>
            </a:r>
            <a:r>
              <a:rPr lang="en-US" dirty="0"/>
              <a:t>any normal </a:t>
            </a:r>
            <a:r>
              <a:rPr lang="en-US" dirty="0" err="1"/>
              <a:t>Arduino</a:t>
            </a:r>
            <a:r>
              <a:rPr lang="en-US" dirty="0"/>
              <a:t> or </a:t>
            </a:r>
            <a:r>
              <a:rPr lang="en-US" dirty="0" smtClean="0"/>
              <a:t>MCU. </a:t>
            </a:r>
            <a:r>
              <a:rPr lang="en-US" dirty="0"/>
              <a:t>And on top of that, </a:t>
            </a:r>
            <a:r>
              <a:rPr lang="en-US" dirty="0" smtClean="0"/>
              <a:t>it provides </a:t>
            </a:r>
            <a:r>
              <a:rPr lang="en-US" dirty="0"/>
              <a:t>Wi-Fi communication, so </a:t>
            </a:r>
            <a:r>
              <a:rPr lang="en-US" dirty="0" smtClean="0"/>
              <a:t>it </a:t>
            </a:r>
            <a:r>
              <a:rPr lang="en-US" dirty="0"/>
              <a:t>can </a:t>
            </a:r>
            <a:r>
              <a:rPr lang="en-US" dirty="0" smtClean="0"/>
              <a:t>be used </a:t>
            </a:r>
            <a:r>
              <a:rPr lang="en-US" dirty="0"/>
              <a:t>it to connect to </a:t>
            </a:r>
            <a:r>
              <a:rPr lang="en-US" dirty="0" smtClean="0"/>
              <a:t>internet.</a:t>
            </a:r>
          </a:p>
          <a:p>
            <a:r>
              <a:rPr lang="en-US" dirty="0"/>
              <a:t>Adding ESP8266 to our project extends the capability of our system to connect with cloud services wirelessly and enables IOT based functionalities.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80068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UART interfacing between </a:t>
            </a:r>
            <a:r>
              <a:rPr lang="en-US" sz="3600" b="1" dirty="0" err="1" smtClean="0">
                <a:solidFill>
                  <a:schemeClr val="tx2"/>
                </a:solidFill>
              </a:rPr>
              <a:t>Beaglebone</a:t>
            </a:r>
            <a:r>
              <a:rPr lang="en-US" sz="3600" b="1" dirty="0" smtClean="0">
                <a:solidFill>
                  <a:schemeClr val="tx2"/>
                </a:solidFill>
              </a:rPr>
              <a:t> Black and ESP8266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3962400" cy="2438400"/>
          </a:xfrm>
        </p:spPr>
        <p:txBody>
          <a:bodyPr>
            <a:noAutofit/>
          </a:bodyPr>
          <a:lstStyle/>
          <a:p>
            <a:r>
              <a:rPr lang="en-US" sz="2000" dirty="0" smtClean="0">
                <a:cs typeface="Times New Roman" pitchFamily="18" charset="0"/>
              </a:rPr>
              <a:t>BBB has 4 UARTs, named as BB-UART1, BB-UART2, BB-UART4, BB-UART5.</a:t>
            </a:r>
          </a:p>
          <a:p>
            <a:r>
              <a:rPr lang="en-US" sz="2000" dirty="0" smtClean="0">
                <a:cs typeface="Times New Roman" pitchFamily="18" charset="0"/>
              </a:rPr>
              <a:t>We have used BB-UART4 for interfacing with ESP8266 serially. </a:t>
            </a:r>
          </a:p>
          <a:p>
            <a:r>
              <a:rPr lang="en-US" sz="2000" dirty="0" smtClean="0">
                <a:cs typeface="Times New Roman" pitchFamily="18" charset="0"/>
              </a:rPr>
              <a:t>The ESP 8266 is powered through micro-USB cable.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447800"/>
            <a:ext cx="43243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267200"/>
          <a:ext cx="3609162" cy="1524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899857"/>
                <a:gridCol w="1709305"/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/>
                        <a:t>BEAGLEBONE BLACK</a:t>
                      </a:r>
                      <a:endParaRPr lang="en-US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/>
                        <a:t>ESP8266</a:t>
                      </a:r>
                      <a:endParaRPr lang="en-US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P9.11 (UART4_RXD)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D6 (GPIO 12- TX)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P9.13 (UART4_TXD)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D5 (GPIO 14- RX)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P9.1 (GND)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GND (GPIO 2)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Connection Diagram: BBB with ESP8266</a:t>
            </a:r>
            <a:endParaRPr lang="en-US" sz="3600" b="1" dirty="0">
              <a:solidFill>
                <a:schemeClr val="tx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324100" y="419101"/>
            <a:ext cx="4572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en-US" sz="4200" b="1" dirty="0" smtClean="0">
                <a:latin typeface="+mj-lt"/>
              </a:rPr>
              <a:t>Programming ESP8266 </a:t>
            </a:r>
            <a:br>
              <a:rPr lang="en-US" sz="4200" b="1" dirty="0" smtClean="0">
                <a:latin typeface="+mj-lt"/>
              </a:rPr>
            </a:br>
            <a:r>
              <a:rPr lang="en-CA" sz="2000" dirty="0" err="1" smtClean="0">
                <a:latin typeface="+mn-lt"/>
              </a:rPr>
              <a:t>Arduino</a:t>
            </a:r>
            <a:r>
              <a:rPr lang="en-CA" sz="2000" dirty="0" smtClean="0">
                <a:latin typeface="+mn-lt"/>
              </a:rPr>
              <a:t> IDE will be used writing the code and flashing the code to ESP module</a:t>
            </a:r>
            <a:br>
              <a:rPr lang="en-CA" sz="2000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648200"/>
          </a:xfrm>
        </p:spPr>
        <p:txBody>
          <a:bodyPr>
            <a:normAutofit/>
          </a:bodyPr>
          <a:lstStyle/>
          <a:p>
            <a:r>
              <a:rPr lang="en-US" sz="2000" b="1" dirty="0" err="1" smtClean="0"/>
              <a:t>Headerfiles</a:t>
            </a:r>
            <a:r>
              <a:rPr lang="en-US" sz="2000" b="1" dirty="0" smtClean="0"/>
              <a:t> Used:</a:t>
            </a:r>
          </a:p>
          <a:p>
            <a:pPr>
              <a:buNone/>
            </a:pPr>
            <a:r>
              <a:rPr lang="en-US" sz="2000" b="1" dirty="0" err="1" smtClean="0"/>
              <a:t>PubSubClient.h</a:t>
            </a:r>
            <a:r>
              <a:rPr lang="en-US" sz="2000" b="1" dirty="0" smtClean="0"/>
              <a:t>- </a:t>
            </a:r>
            <a:r>
              <a:rPr lang="en-US" sz="2000" dirty="0" smtClean="0"/>
              <a:t>allows </a:t>
            </a:r>
            <a:r>
              <a:rPr lang="en-US" sz="2000" dirty="0"/>
              <a:t>to send and receive MQTT messages. </a:t>
            </a:r>
          </a:p>
          <a:p>
            <a:pPr>
              <a:buNone/>
            </a:pPr>
            <a:r>
              <a:rPr lang="en-US" sz="2000" b="1" dirty="0" smtClean="0"/>
              <a:t>ESP8266WiFi.h-</a:t>
            </a:r>
            <a:r>
              <a:rPr lang="en-US" sz="2000" dirty="0" smtClean="0"/>
              <a:t> provides </a:t>
            </a:r>
            <a:r>
              <a:rPr lang="en-US" sz="2000" dirty="0"/>
              <a:t>ESP8266 specific Wi-Fi routines that we are calling to connect to the network.</a:t>
            </a:r>
            <a:endParaRPr lang="en-US" sz="2000" dirty="0" smtClean="0"/>
          </a:p>
          <a:p>
            <a:pPr>
              <a:buNone/>
            </a:pPr>
            <a:r>
              <a:rPr lang="en-US" sz="2000" b="1" dirty="0" err="1" smtClean="0"/>
              <a:t>SoftwareSerial.h</a:t>
            </a:r>
            <a:r>
              <a:rPr lang="en-US" sz="2000" b="1" dirty="0" smtClean="0"/>
              <a:t>-</a:t>
            </a:r>
            <a:r>
              <a:rPr lang="en-US" sz="2000" dirty="0" smtClean="0"/>
              <a:t> </a:t>
            </a:r>
            <a:r>
              <a:rPr lang="en-US" sz="2000" dirty="0"/>
              <a:t>allow serial communication on other digital pins </a:t>
            </a:r>
            <a:endParaRPr lang="en-US" sz="2000" dirty="0" smtClean="0"/>
          </a:p>
          <a:p>
            <a:r>
              <a:rPr lang="en-US" sz="2000" b="1" dirty="0" smtClean="0"/>
              <a:t>Variables Declaration: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 and pass for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MQTT server, user name and pass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Channel ID and Write/Read APIs</a:t>
            </a:r>
            <a:endParaRPr lang="en-US" sz="20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t="17188" r="62583" b="25000"/>
          <a:stretch>
            <a:fillRect/>
          </a:stretch>
        </p:blipFill>
        <p:spPr bwMode="auto">
          <a:xfrm>
            <a:off x="4800600" y="1518557"/>
            <a:ext cx="4191000" cy="495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685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Functions Used:</a:t>
            </a:r>
            <a:endParaRPr lang="en-US" sz="2400" b="1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t="17188" r="43851" b="25000"/>
          <a:stretch>
            <a:fillRect/>
          </a:stretch>
        </p:blipFill>
        <p:spPr bwMode="auto">
          <a:xfrm>
            <a:off x="304800" y="1905000"/>
            <a:ext cx="8458200" cy="462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438401"/>
          </a:xfrm>
        </p:spPr>
        <p:txBody>
          <a:bodyPr>
            <a:noAutofit/>
          </a:bodyPr>
          <a:lstStyle/>
          <a:p>
            <a:r>
              <a:rPr lang="en-US" sz="1900" dirty="0" smtClean="0"/>
              <a:t>Initialize </a:t>
            </a:r>
            <a:r>
              <a:rPr lang="en-US" sz="1900" dirty="0"/>
              <a:t>the </a:t>
            </a:r>
            <a:r>
              <a:rPr lang="en-US" sz="1900" dirty="0" err="1"/>
              <a:t>PuBSubClient</a:t>
            </a:r>
            <a:r>
              <a:rPr lang="en-US" sz="1900" dirty="0"/>
              <a:t> library</a:t>
            </a:r>
            <a:r>
              <a:rPr lang="en-US" sz="1900" dirty="0" smtClean="0"/>
              <a:t>.</a:t>
            </a:r>
          </a:p>
          <a:p>
            <a:r>
              <a:rPr lang="en-US" sz="1900" dirty="0" smtClean="0"/>
              <a:t>Initialize the </a:t>
            </a:r>
            <a:r>
              <a:rPr lang="en-US" sz="1900" dirty="0" err="1" smtClean="0"/>
              <a:t>Wi-fi</a:t>
            </a:r>
            <a:r>
              <a:rPr lang="en-US" sz="1900" dirty="0" smtClean="0"/>
              <a:t> Client </a:t>
            </a:r>
            <a:r>
              <a:rPr lang="en-US" sz="1900" dirty="0"/>
              <a:t>library</a:t>
            </a:r>
            <a:r>
              <a:rPr lang="en-US" sz="1900" dirty="0" smtClean="0"/>
              <a:t>.</a:t>
            </a:r>
          </a:p>
          <a:p>
            <a:r>
              <a:rPr lang="en-US" sz="1900" dirty="0" smtClean="0"/>
              <a:t>Initialize fields in Channel- total are 8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 smtClean="0"/>
              <a:t>Field 1</a:t>
            </a:r>
            <a:r>
              <a:rPr lang="en-US" sz="1900" dirty="0"/>
              <a:t>: </a:t>
            </a:r>
            <a:r>
              <a:rPr lang="en-US" sz="1900" dirty="0" smtClean="0"/>
              <a:t>RSSI,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 smtClean="0"/>
              <a:t>Field 2</a:t>
            </a:r>
            <a:r>
              <a:rPr lang="en-US" sz="1900" dirty="0"/>
              <a:t>: </a:t>
            </a:r>
            <a:r>
              <a:rPr lang="en-US" sz="1900" dirty="0" smtClean="0"/>
              <a:t>Train Arrived</a:t>
            </a:r>
            <a:r>
              <a:rPr lang="en-US" sz="1900" dirty="0"/>
              <a:t>, </a:t>
            </a:r>
            <a:endParaRPr lang="en-US" sz="19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900" dirty="0" smtClean="0"/>
              <a:t>Field 3</a:t>
            </a:r>
            <a:r>
              <a:rPr lang="en-US" sz="1900" dirty="0"/>
              <a:t>: </a:t>
            </a:r>
            <a:r>
              <a:rPr lang="en-US" sz="1900" dirty="0" smtClean="0"/>
              <a:t>Train Departed</a:t>
            </a:r>
            <a:endParaRPr lang="en-US" sz="1900" dirty="0"/>
          </a:p>
          <a:p>
            <a:pPr marL="514350" indent="-514350">
              <a:buFont typeface="+mj-lt"/>
              <a:buAutoNum type="arabicPeriod"/>
            </a:pPr>
            <a:r>
              <a:rPr lang="en-US" sz="1900" dirty="0" smtClean="0"/>
              <a:t>Field 4</a:t>
            </a:r>
            <a:r>
              <a:rPr lang="en-US" sz="1900" dirty="0"/>
              <a:t>: </a:t>
            </a:r>
            <a:r>
              <a:rPr lang="en-US" sz="1900" dirty="0" smtClean="0"/>
              <a:t>Panic Button Status</a:t>
            </a:r>
            <a:r>
              <a:rPr lang="en-US" sz="1900" dirty="0"/>
              <a:t> 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t="28125" r="24524" b="45313"/>
          <a:stretch>
            <a:fillRect/>
          </a:stretch>
        </p:blipFill>
        <p:spPr bwMode="auto">
          <a:xfrm>
            <a:off x="286497" y="3962400"/>
            <a:ext cx="87051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Void Setup(): </a:t>
            </a:r>
            <a:r>
              <a:rPr lang="en-US" sz="2000" dirty="0" smtClean="0"/>
              <a:t>One-time operations. </a:t>
            </a:r>
          </a:p>
          <a:p>
            <a:r>
              <a:rPr lang="en-US" sz="2000" dirty="0" smtClean="0"/>
              <a:t>Set Baud Rate – 9600</a:t>
            </a:r>
          </a:p>
          <a:p>
            <a:r>
              <a:rPr lang="en-US" sz="2000" dirty="0" smtClean="0"/>
              <a:t>Initializing </a:t>
            </a:r>
            <a:r>
              <a:rPr lang="en-US" sz="2000" dirty="0" err="1" smtClean="0"/>
              <a:t>serialSoftware</a:t>
            </a:r>
            <a:r>
              <a:rPr lang="en-US" sz="2000" dirty="0" smtClean="0"/>
              <a:t> function to read the data from BBB</a:t>
            </a:r>
          </a:p>
          <a:p>
            <a:r>
              <a:rPr lang="en-US" sz="2000" dirty="0" smtClean="0"/>
              <a:t>Setting </a:t>
            </a:r>
            <a:r>
              <a:rPr lang="en-US" sz="2000" dirty="0" err="1" smtClean="0"/>
              <a:t>WiFi</a:t>
            </a:r>
            <a:r>
              <a:rPr lang="en-US" sz="2000" dirty="0" smtClean="0"/>
              <a:t> mode and connecting to given network ID and Password.</a:t>
            </a:r>
          </a:p>
          <a:p>
            <a:r>
              <a:rPr lang="en-US" sz="2000" dirty="0" smtClean="0"/>
              <a:t>Reading the status of </a:t>
            </a:r>
            <a:r>
              <a:rPr lang="en-US" sz="2000" dirty="0" err="1" smtClean="0"/>
              <a:t>WiFi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Printing the status of </a:t>
            </a:r>
            <a:r>
              <a:rPr lang="en-US" sz="2000" dirty="0" err="1" smtClean="0"/>
              <a:t>WiFi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l="5198" t="14063" r="52635" b="21875"/>
          <a:stretch>
            <a:fillRect/>
          </a:stretch>
        </p:blipFill>
        <p:spPr bwMode="auto">
          <a:xfrm>
            <a:off x="4419600" y="1524000"/>
            <a:ext cx="441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53400" cy="2057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Once the </a:t>
            </a:r>
            <a:r>
              <a:rPr lang="en-US" sz="2000" dirty="0" err="1" smtClean="0"/>
              <a:t>wifi</a:t>
            </a:r>
            <a:r>
              <a:rPr lang="en-US" sz="2000" dirty="0" smtClean="0"/>
              <a:t> has been successfully connected, call the functions to:</a:t>
            </a:r>
          </a:p>
          <a:p>
            <a:r>
              <a:rPr lang="en-US" sz="2000" dirty="0" smtClean="0"/>
              <a:t>Set the MQTT broker details:	</a:t>
            </a:r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b="1" i="1" dirty="0" err="1" smtClean="0"/>
              <a:t>mqttClient.setServer</a:t>
            </a:r>
            <a:r>
              <a:rPr lang="en-US" sz="2000" b="1" i="1" dirty="0"/>
              <a:t>( server, 1883 ); </a:t>
            </a:r>
            <a:endParaRPr lang="en-US" sz="2000" b="1" i="1" dirty="0" smtClean="0"/>
          </a:p>
          <a:p>
            <a:r>
              <a:rPr lang="en-US" sz="2000" dirty="0" smtClean="0"/>
              <a:t>Set the MQTT message handler function.</a:t>
            </a:r>
            <a:endParaRPr lang="en-US" sz="2000" dirty="0"/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b="1" i="1" dirty="0" err="1" smtClean="0"/>
              <a:t>mqttClient.setCallback</a:t>
            </a:r>
            <a:r>
              <a:rPr lang="en-US" sz="2000" b="1" i="1" dirty="0"/>
              <a:t>( </a:t>
            </a:r>
            <a:r>
              <a:rPr lang="en-US" sz="2000" b="1" i="1" dirty="0" err="1"/>
              <a:t>mqttSubscriptionCallback</a:t>
            </a:r>
            <a:r>
              <a:rPr lang="en-US" sz="2000" b="1" i="1" dirty="0"/>
              <a:t> );   </a:t>
            </a:r>
            <a:endParaRPr lang="en-US" sz="2000" b="1" i="1" dirty="0" smtClean="0"/>
          </a:p>
          <a:p>
            <a:pPr>
              <a:buNone/>
            </a:pPr>
            <a:endParaRPr lang="en-US" sz="2000" b="1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733800"/>
            <a:ext cx="4343400" cy="259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loop():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 to be done repeatedly.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/>
              <a:t>Connect to </a:t>
            </a:r>
            <a:r>
              <a:rPr lang="en-US" sz="2000" dirty="0" err="1" smtClean="0"/>
              <a:t>wifi</a:t>
            </a:r>
            <a:r>
              <a:rPr lang="en-US" sz="2000" dirty="0" smtClean="0"/>
              <a:t>, if not connected.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/>
              <a:t>Connect if </a:t>
            </a:r>
            <a:r>
              <a:rPr lang="en-US" sz="2000" dirty="0" err="1" smtClean="0"/>
              <a:t>mqttClient</a:t>
            </a:r>
            <a:r>
              <a:rPr lang="en-US" sz="2000" dirty="0" smtClean="0"/>
              <a:t> is not connected.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/>
              <a:t>Read the channel that are already been subscribed for updates.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/>
              <a:t>Print Status.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l="5198" t="31548" r="50000" b="31250"/>
          <a:stretch>
            <a:fillRect/>
          </a:stretch>
        </p:blipFill>
        <p:spPr bwMode="auto">
          <a:xfrm>
            <a:off x="4800600" y="3657600"/>
            <a:ext cx="4191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 smtClean="0"/>
              <a:t>Receive data from BBB and publish it to cloud using MQTT.</a:t>
            </a:r>
          </a:p>
          <a:p>
            <a:pPr>
              <a:buNone/>
            </a:pPr>
            <a:r>
              <a:rPr lang="en-US" sz="2000" dirty="0" smtClean="0"/>
              <a:t>If “A” is received over UART1 of ESP: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P</a:t>
            </a:r>
            <a:r>
              <a:rPr lang="en-US" sz="2000" dirty="0" smtClean="0"/>
              <a:t>rint the Signal strength to serial UART.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Print status of </a:t>
            </a:r>
            <a:r>
              <a:rPr lang="en-US" sz="2000" dirty="0" err="1" smtClean="0"/>
              <a:t>Mqtt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Also publish data to Cloud using </a:t>
            </a:r>
            <a:r>
              <a:rPr lang="en-US" sz="2000" dirty="0" err="1" smtClean="0"/>
              <a:t>Mqtt</a:t>
            </a:r>
            <a:r>
              <a:rPr lang="en-US" sz="2000" dirty="0" smtClean="0"/>
              <a:t>.</a:t>
            </a:r>
          </a:p>
          <a:p>
            <a:pPr marL="514350" indent="-514350">
              <a:buNone/>
            </a:pPr>
            <a:r>
              <a:rPr lang="en-US" sz="2000" dirty="0" smtClean="0"/>
              <a:t>(In this case the Field 2 will be updated).</a:t>
            </a:r>
          </a:p>
          <a:p>
            <a:pPr marL="514350" indent="-514350">
              <a:buNone/>
            </a:pPr>
            <a:r>
              <a:rPr lang="en-US" sz="2000" b="1" dirty="0" smtClean="0"/>
              <a:t>Similarly,</a:t>
            </a:r>
          </a:p>
          <a:p>
            <a:pPr marL="514350" indent="-514350">
              <a:buNone/>
            </a:pPr>
            <a:r>
              <a:rPr lang="en-US" sz="2000" b="1" dirty="0" smtClean="0"/>
              <a:t>“A” -  Field 2: Train Arrived, </a:t>
            </a:r>
          </a:p>
          <a:p>
            <a:pPr marL="514350" indent="-514350">
              <a:buNone/>
            </a:pPr>
            <a:r>
              <a:rPr lang="en-US" sz="2000" b="1" dirty="0" smtClean="0"/>
              <a:t>“D” - Field 3: Train Departed</a:t>
            </a:r>
          </a:p>
          <a:p>
            <a:pPr marL="514350" indent="-514350">
              <a:buNone/>
            </a:pPr>
            <a:r>
              <a:rPr lang="en-US" sz="2000" b="1" dirty="0" smtClean="0"/>
              <a:t>“p” - Field 4: Panic Button Status </a:t>
            </a:r>
          </a:p>
          <a:p>
            <a:pPr marL="514350" indent="-514350">
              <a:buNone/>
            </a:pPr>
            <a:endParaRPr lang="en-US" sz="20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 l="4319" t="17188" r="41215" b="20312"/>
          <a:stretch>
            <a:fillRect/>
          </a:stretch>
        </p:blipFill>
        <p:spPr bwMode="auto">
          <a:xfrm>
            <a:off x="4191000" y="15240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5198" t="23438" b="37500"/>
          <a:stretch>
            <a:fillRect/>
          </a:stretch>
        </p:blipFill>
        <p:spPr bwMode="auto">
          <a:xfrm>
            <a:off x="457200" y="1219200"/>
            <a:ext cx="8223250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24400" y="4800600"/>
            <a:ext cx="1962704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 smtClean="0"/>
              <a:t>mqttConnect</a:t>
            </a:r>
            <a:r>
              <a:rPr lang="en-US" sz="2000" b="1" dirty="0" smtClean="0"/>
              <a:t>():</a:t>
            </a:r>
            <a:endParaRPr lang="en-US" sz="2000" b="1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 l="5198" t="34375" b="21875"/>
          <a:stretch>
            <a:fillRect/>
          </a:stretch>
        </p:blipFill>
        <p:spPr bwMode="auto">
          <a:xfrm>
            <a:off x="457200" y="3581400"/>
            <a:ext cx="8223250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86400" y="1295400"/>
            <a:ext cx="1810304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err="1" smtClean="0"/>
              <a:t>mqttConnect</a:t>
            </a:r>
            <a:r>
              <a:rPr lang="en-US" sz="2000" b="1" dirty="0" smtClean="0"/>
              <a:t>():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3962400"/>
            <a:ext cx="178872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 smtClean="0"/>
              <a:t>mqttPublish</a:t>
            </a:r>
            <a:r>
              <a:rPr lang="en-US" sz="2000" b="1" dirty="0" smtClean="0"/>
              <a:t>():</a:t>
            </a:r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 err="1" smtClean="0">
                <a:cs typeface="Times New Roman"/>
              </a:rPr>
              <a:t>Iot</a:t>
            </a:r>
            <a:r>
              <a:rPr lang="en-GB" sz="3600" b="1" dirty="0" smtClean="0">
                <a:cs typeface="Times New Roman"/>
              </a:rPr>
              <a:t> Based Automatic Railway Gate Controller</a:t>
            </a:r>
            <a:endParaRPr lang="en-US" sz="3600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rcRect l="27350" t="26945" r="24359" b="20493"/>
          <a:stretch>
            <a:fillRect/>
          </a:stretch>
        </p:blipFill>
        <p:spPr bwMode="auto">
          <a:xfrm>
            <a:off x="304800" y="1447800"/>
            <a:ext cx="8480904" cy="516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564" t="23571" b="29288"/>
          <a:stretch>
            <a:fillRect/>
          </a:stretch>
        </p:blipFill>
        <p:spPr bwMode="auto">
          <a:xfrm>
            <a:off x="457200" y="1295400"/>
            <a:ext cx="822960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/>
          <a:srcRect l="5198" t="35938" b="37500"/>
          <a:stretch>
            <a:fillRect/>
          </a:stretch>
        </p:blipFill>
        <p:spPr bwMode="auto">
          <a:xfrm>
            <a:off x="457200" y="4572000"/>
            <a:ext cx="8223250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86400" y="1295400"/>
            <a:ext cx="196291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err="1" smtClean="0"/>
              <a:t>mqttSubscribe</a:t>
            </a:r>
            <a:r>
              <a:rPr lang="en-US" sz="2000" b="1" dirty="0" smtClean="0"/>
              <a:t>():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4572000"/>
            <a:ext cx="226748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err="1" smtClean="0"/>
              <a:t>mqttUnSubscribe</a:t>
            </a:r>
            <a:r>
              <a:rPr lang="en-US" sz="2000" b="1" dirty="0" smtClean="0"/>
              <a:t>():</a:t>
            </a:r>
            <a:endParaRPr lang="en-US" sz="20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Integrated Project Code 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667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We have integrated all the interfacing done till date and created a multi-threaded system to control different peripherals and functionalities.</a:t>
            </a:r>
          </a:p>
          <a:p>
            <a:pPr lvl="1"/>
            <a:r>
              <a:rPr lang="en-US" dirty="0" smtClean="0"/>
              <a:t>Interfacing Panic Button and Buzzer with BBB</a:t>
            </a:r>
          </a:p>
          <a:p>
            <a:pPr lvl="1"/>
            <a:r>
              <a:rPr lang="en-US" dirty="0" smtClean="0"/>
              <a:t>Interfacing Ultrasonic Sensors with </a:t>
            </a:r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Interfacing stepper motor with </a:t>
            </a:r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Interfacing ESP 8266 with BBB</a:t>
            </a:r>
          </a:p>
          <a:p>
            <a:pPr lvl="1"/>
            <a:r>
              <a:rPr lang="en-US" dirty="0" smtClean="0"/>
              <a:t>Interfacing </a:t>
            </a:r>
            <a:r>
              <a:rPr lang="en-US" dirty="0" err="1" smtClean="0"/>
              <a:t>ThingSpeak</a:t>
            </a:r>
            <a:r>
              <a:rPr lang="en-US" dirty="0" smtClean="0"/>
              <a:t> with ESP8266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4732" t="79131" r="5343"/>
          <a:stretch>
            <a:fillRect/>
          </a:stretch>
        </p:blipFill>
        <p:spPr bwMode="auto">
          <a:xfrm>
            <a:off x="152400" y="4267200"/>
            <a:ext cx="8763000" cy="230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Eclipse IDE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685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Eclipse IDE was used to create the project and files were sent to BBB using Remote System sessions.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-73"/>
          <a:stretch>
            <a:fillRect/>
          </a:stretch>
        </p:blipFill>
        <p:spPr bwMode="auto">
          <a:xfrm>
            <a:off x="304800" y="2362200"/>
            <a:ext cx="8680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Function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this function we are initializing all the threads and queues.</a:t>
            </a:r>
          </a:p>
          <a:p>
            <a:r>
              <a:rPr lang="en-US" sz="2000" dirty="0" smtClean="0"/>
              <a:t>For each interfacing, we have created individual tasks and are all initialized in main function.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20635"/>
          <a:stretch>
            <a:fillRect/>
          </a:stretch>
        </p:blipFill>
        <p:spPr bwMode="auto">
          <a:xfrm>
            <a:off x="228600" y="2971800"/>
            <a:ext cx="86741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err="1" smtClean="0"/>
              <a:t>Main_thread_init</a:t>
            </a:r>
            <a:r>
              <a:rPr lang="en-US" sz="4000" b="1" dirty="0" smtClean="0"/>
              <a:t>()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2514600"/>
          </a:xfrm>
        </p:spPr>
        <p:txBody>
          <a:bodyPr>
            <a:noAutofit/>
          </a:bodyPr>
          <a:lstStyle/>
          <a:p>
            <a:r>
              <a:rPr lang="en-US" sz="1800" dirty="0" smtClean="0"/>
              <a:t>This function initializes the main thread and create a queue of main thread.</a:t>
            </a:r>
          </a:p>
          <a:p>
            <a:r>
              <a:rPr lang="en-US" sz="1800" dirty="0" smtClean="0"/>
              <a:t>This thread will act as a mediator and helps synchronizing different threads.</a:t>
            </a:r>
          </a:p>
          <a:p>
            <a:r>
              <a:rPr lang="en-US" sz="1800" dirty="0" smtClean="0"/>
              <a:t>Example: If train arrives, distance sensor thread will add a message to main thread’s queue and then </a:t>
            </a:r>
          </a:p>
          <a:p>
            <a:pPr lvl="1"/>
            <a:r>
              <a:rPr lang="en-US" sz="1800" dirty="0" smtClean="0"/>
              <a:t>Main thread will turn On the buzzer </a:t>
            </a:r>
          </a:p>
          <a:p>
            <a:pPr lvl="1"/>
            <a:r>
              <a:rPr lang="en-US" sz="1800" dirty="0" smtClean="0"/>
              <a:t>Send a message to ESP</a:t>
            </a:r>
          </a:p>
          <a:p>
            <a:pPr lvl="1"/>
            <a:r>
              <a:rPr lang="en-US" sz="1800" dirty="0" smtClean="0"/>
              <a:t>Rotate the Stepper Motor</a:t>
            </a:r>
          </a:p>
          <a:p>
            <a:pPr lvl="1"/>
            <a:r>
              <a:rPr lang="en-US" sz="1800" dirty="0" smtClean="0"/>
              <a:t>Display a Message to LCD (to be implemented…)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20313" b="58723"/>
          <a:stretch>
            <a:fillRect/>
          </a:stretch>
        </p:blipFill>
        <p:spPr bwMode="auto">
          <a:xfrm>
            <a:off x="304800" y="4191000"/>
            <a:ext cx="8674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Queue create function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371599"/>
          </a:xfrm>
        </p:spPr>
        <p:txBody>
          <a:bodyPr>
            <a:noAutofit/>
          </a:bodyPr>
          <a:lstStyle/>
          <a:p>
            <a:r>
              <a:rPr lang="en-US" sz="1700" dirty="0" smtClean="0"/>
              <a:t>The </a:t>
            </a:r>
            <a:r>
              <a:rPr lang="en-US" sz="1700" i="1" dirty="0" err="1" smtClean="0"/>
              <a:t>mq_open</a:t>
            </a:r>
            <a:r>
              <a:rPr lang="en-US" sz="1700" dirty="0" smtClean="0"/>
              <a:t>() function shall establish the connection between a process and a message queue with a message queue descriptor. </a:t>
            </a:r>
          </a:p>
          <a:p>
            <a:r>
              <a:rPr lang="en-US" sz="1700" dirty="0" smtClean="0"/>
              <a:t>It shall create an open message queue description that refers to the message queue, and a message queue descriptor that refers to that open message queue description. </a:t>
            </a:r>
          </a:p>
          <a:p>
            <a:r>
              <a:rPr lang="en-US" sz="1700" dirty="0" smtClean="0"/>
              <a:t>The message queue descriptor is used by other functions to refer to that message queue</a:t>
            </a:r>
            <a:endParaRPr lang="en-US" sz="17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t="20313" b="7812"/>
          <a:stretch>
            <a:fillRect/>
          </a:stretch>
        </p:blipFill>
        <p:spPr bwMode="auto">
          <a:xfrm>
            <a:off x="228600" y="2971800"/>
            <a:ext cx="86741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Thread Create Function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1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 </a:t>
            </a:r>
            <a:r>
              <a:rPr lang="en-US" sz="1800" b="1" i="1" dirty="0" err="1" smtClean="0"/>
              <a:t>pthread_create</a:t>
            </a:r>
            <a:r>
              <a:rPr lang="en-US" sz="1800" b="1" i="1" dirty="0" smtClean="0"/>
              <a:t>()</a:t>
            </a:r>
            <a:r>
              <a:rPr lang="en-US" sz="1800" dirty="0" smtClean="0"/>
              <a:t> function is used to create a new thread, with attributes specified by </a:t>
            </a:r>
            <a:r>
              <a:rPr lang="en-US" sz="1800" i="1" dirty="0" err="1" smtClean="0"/>
              <a:t>attr</a:t>
            </a:r>
            <a:r>
              <a:rPr lang="en-US" sz="1800" dirty="0" smtClean="0"/>
              <a:t>, within a process. </a:t>
            </a:r>
          </a:p>
          <a:p>
            <a:r>
              <a:rPr lang="en-US" sz="1800" dirty="0" smtClean="0"/>
              <a:t>If </a:t>
            </a:r>
            <a:r>
              <a:rPr lang="en-US" sz="1800" i="1" dirty="0" err="1" smtClean="0"/>
              <a:t>attr</a:t>
            </a:r>
            <a:r>
              <a:rPr lang="en-US" sz="1800" dirty="0" smtClean="0"/>
              <a:t> is NULL, the default attributes are used. </a:t>
            </a:r>
          </a:p>
          <a:p>
            <a:r>
              <a:rPr lang="en-US" sz="1800" dirty="0" smtClean="0"/>
              <a:t>If the attributes specified by </a:t>
            </a:r>
            <a:r>
              <a:rPr lang="en-US" sz="1800" i="1" dirty="0" err="1" smtClean="0"/>
              <a:t>attr</a:t>
            </a:r>
            <a:r>
              <a:rPr lang="en-US" sz="1800" dirty="0" smtClean="0"/>
              <a:t> are modified later, the thread's attributes are not affected. </a:t>
            </a:r>
          </a:p>
          <a:p>
            <a:r>
              <a:rPr lang="en-US" sz="1800" dirty="0" smtClean="0"/>
              <a:t>Upon successful completion, </a:t>
            </a:r>
            <a:r>
              <a:rPr lang="en-US" sz="1800" i="1" dirty="0" err="1" smtClean="0"/>
              <a:t>pthread_create</a:t>
            </a:r>
            <a:r>
              <a:rPr lang="en-US" sz="1800" i="1" dirty="0" smtClean="0"/>
              <a:t>()</a:t>
            </a:r>
            <a:r>
              <a:rPr lang="en-US" sz="1800" dirty="0" smtClean="0"/>
              <a:t> stores the ID of the created thread in the location referenced by </a:t>
            </a:r>
            <a:r>
              <a:rPr lang="en-US" sz="1800" i="1" dirty="0" smtClean="0"/>
              <a:t>thread</a:t>
            </a:r>
            <a:r>
              <a:rPr lang="en-US" sz="1800" dirty="0" smtClean="0"/>
              <a:t>. 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20313" b="10937"/>
          <a:stretch>
            <a:fillRect/>
          </a:stretch>
        </p:blipFill>
        <p:spPr bwMode="auto">
          <a:xfrm>
            <a:off x="304800" y="3352800"/>
            <a:ext cx="86741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Compile and Run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 run and compile the code we can create a  </a:t>
            </a:r>
            <a:r>
              <a:rPr lang="en-US" sz="2000" dirty="0" err="1" smtClean="0"/>
              <a:t>Makefile</a:t>
            </a:r>
            <a:r>
              <a:rPr lang="en-US" sz="2000" dirty="0" smtClean="0"/>
              <a:t> or this can also be auto generated by eclipse.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 t="20313" b="10937"/>
          <a:stretch>
            <a:fillRect/>
          </a:stretch>
        </p:blipFill>
        <p:spPr bwMode="auto">
          <a:xfrm>
            <a:off x="304800" y="2438400"/>
            <a:ext cx="86741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Hardware And Software Requirements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Hardware Requirements</a:t>
            </a:r>
          </a:p>
          <a:p>
            <a:r>
              <a:rPr lang="en-US" dirty="0"/>
              <a:t>Node MCU ESP8266</a:t>
            </a:r>
          </a:p>
          <a:p>
            <a:r>
              <a:rPr lang="en-US" dirty="0" err="1"/>
              <a:t>Beaglebone</a:t>
            </a:r>
            <a:r>
              <a:rPr lang="en-US" dirty="0"/>
              <a:t> Black </a:t>
            </a:r>
          </a:p>
          <a:p>
            <a:r>
              <a:rPr lang="en-US" dirty="0"/>
              <a:t>USB Wire</a:t>
            </a:r>
          </a:p>
          <a:p>
            <a:r>
              <a:rPr lang="en-US" dirty="0"/>
              <a:t>Connecting Wires</a:t>
            </a:r>
          </a:p>
          <a:p>
            <a:r>
              <a:rPr lang="en-US" dirty="0"/>
              <a:t>Breadboard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1" dirty="0"/>
              <a:t>Software Requirements</a:t>
            </a:r>
          </a:p>
          <a:p>
            <a:r>
              <a:rPr lang="en-US" dirty="0" err="1"/>
              <a:t>Debian</a:t>
            </a:r>
            <a:r>
              <a:rPr lang="en-US" dirty="0"/>
              <a:t> OS</a:t>
            </a:r>
          </a:p>
          <a:p>
            <a:r>
              <a:rPr lang="en-US" dirty="0"/>
              <a:t>Linux Operating System</a:t>
            </a:r>
          </a:p>
          <a:p>
            <a:r>
              <a:rPr lang="en-US" dirty="0" err="1"/>
              <a:t>Nano</a:t>
            </a:r>
            <a:r>
              <a:rPr lang="en-US" dirty="0"/>
              <a:t> Editor</a:t>
            </a:r>
          </a:p>
          <a:p>
            <a:r>
              <a:rPr lang="en-US" dirty="0"/>
              <a:t>GCC compiler to run code</a:t>
            </a:r>
          </a:p>
          <a:p>
            <a:r>
              <a:rPr lang="en-US" dirty="0" err="1"/>
              <a:t>Arduino</a:t>
            </a:r>
            <a:r>
              <a:rPr lang="en-US" dirty="0"/>
              <a:t> IDE for writing code for ESP 8266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Hardware Connections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 rot="16200000">
            <a:off x="1978327" y="-307674"/>
            <a:ext cx="5292471" cy="858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28600" y="1676400"/>
            <a:ext cx="8763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05000" y="2362200"/>
            <a:ext cx="98713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ESP8266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4343400"/>
            <a:ext cx="14915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Power Supply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5867400"/>
            <a:ext cx="119295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ULN2003A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6172200"/>
            <a:ext cx="79316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Motor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5105400"/>
            <a:ext cx="8159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48600" y="5105400"/>
            <a:ext cx="81355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Buzzer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72400" y="1828800"/>
            <a:ext cx="99899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Sensor 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24800" y="4267200"/>
            <a:ext cx="99899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Sensor 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1981200"/>
            <a:ext cx="5741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BBB</a:t>
            </a:r>
            <a:endParaRPr lang="en-US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1400" dirty="0" smtClean="0"/>
              <a:t>Serial ports / UART. (</a:t>
            </a:r>
            <a:r>
              <a:rPr lang="en-US" sz="1400" dirty="0" err="1" smtClean="0"/>
              <a:t>n.d</a:t>
            </a:r>
            <a:r>
              <a:rPr lang="en-US" sz="1400" dirty="0" smtClean="0"/>
              <a:t>.). Retrieved from </a:t>
            </a:r>
            <a:r>
              <a:rPr lang="en-US" sz="1400" dirty="0" err="1" smtClean="0"/>
              <a:t>Cameon</a:t>
            </a:r>
            <a:r>
              <a:rPr lang="en-US" sz="1400" dirty="0" smtClean="0"/>
              <a:t> </a:t>
            </a:r>
            <a:r>
              <a:rPr lang="en-US" sz="1400" dirty="0" err="1" smtClean="0"/>
              <a:t>Beaglebone</a:t>
            </a:r>
            <a:r>
              <a:rPr lang="en-US" sz="1400" dirty="0" smtClean="0"/>
              <a:t>: </a:t>
            </a:r>
            <a:r>
              <a:rPr lang="en-US" sz="1400" u="sng" dirty="0" smtClean="0">
                <a:hlinkClick r:id="rId2"/>
              </a:rPr>
              <a:t>https://sites.google.com/a/cameon.net/beaglebone/home/serial-ports-uart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 </a:t>
            </a:r>
          </a:p>
          <a:p>
            <a:pPr lvl="0"/>
            <a:r>
              <a:rPr lang="en-US" sz="1400" dirty="0" err="1" smtClean="0"/>
              <a:t>NodeMCU</a:t>
            </a:r>
            <a:r>
              <a:rPr lang="en-US" sz="1400" dirty="0" smtClean="0"/>
              <a:t> ESP8266. (2020, April 22). Retrieved from Components 101: </a:t>
            </a:r>
            <a:r>
              <a:rPr lang="en-US" sz="1400" u="sng" dirty="0" smtClean="0">
                <a:hlinkClick r:id="rId3"/>
              </a:rPr>
              <a:t>https://components101.com/development-boards/nodemcu-esp8266-pinout-features-and-datasheet</a:t>
            </a:r>
            <a:endParaRPr lang="en-US" sz="1400" dirty="0" smtClean="0"/>
          </a:p>
          <a:p>
            <a:endParaRPr lang="en-US" sz="1400" dirty="0" smtClean="0"/>
          </a:p>
          <a:p>
            <a:pPr lvl="0"/>
            <a:r>
              <a:rPr lang="en-US" sz="1400" dirty="0" err="1" smtClean="0"/>
              <a:t>NodeMCU</a:t>
            </a:r>
            <a:r>
              <a:rPr lang="en-US" sz="1400" dirty="0" smtClean="0"/>
              <a:t> ESP8266. (2020, April 22). Retrieved from Component 101: </a:t>
            </a:r>
            <a:r>
              <a:rPr lang="en-US" sz="1400" u="sng" dirty="0" smtClean="0">
                <a:hlinkClick r:id="rId3"/>
              </a:rPr>
              <a:t>https://components101.com/development-boards/nodemcu-esp8266-pinout-features-and-datasheet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 </a:t>
            </a:r>
          </a:p>
          <a:p>
            <a:pPr lvl="0"/>
            <a:r>
              <a:rPr lang="en-US" sz="1400" dirty="0" smtClean="0"/>
              <a:t>Station Class. (</a:t>
            </a:r>
            <a:r>
              <a:rPr lang="en-US" sz="1400" dirty="0" err="1" smtClean="0"/>
              <a:t>n.d</a:t>
            </a:r>
            <a:r>
              <a:rPr lang="en-US" sz="1400" dirty="0" smtClean="0"/>
              <a:t>.). Retrieved from ESP8266 </a:t>
            </a:r>
            <a:r>
              <a:rPr lang="en-US" sz="1400" dirty="0" err="1" smtClean="0"/>
              <a:t>Arduino</a:t>
            </a:r>
            <a:r>
              <a:rPr lang="en-US" sz="1400" dirty="0" smtClean="0"/>
              <a:t> Core: </a:t>
            </a:r>
            <a:r>
              <a:rPr lang="en-US" sz="1400" u="sng" dirty="0" smtClean="0">
                <a:hlinkClick r:id="rId4"/>
              </a:rPr>
              <a:t>https://arduino-esp8266.readthedocs.io/en/latest/esp8266wifi/station-class.html#:~:text=DE%3AC1%3A68-,RSSI,Signal%20Strength%20Indication%20(RSSI).&amp;text=Signal%20strength%20value%20is%20provided,of%20returned%20value%20is%20int32_t%20</a:t>
            </a:r>
            <a:r>
              <a:rPr lang="en-US" sz="1400" dirty="0" smtClean="0"/>
              <a:t>.</a:t>
            </a:r>
          </a:p>
          <a:p>
            <a:pPr lvl="0"/>
            <a:endParaRPr lang="en-US" sz="1400" dirty="0"/>
          </a:p>
          <a:p>
            <a:pPr lvl="0"/>
            <a:r>
              <a:rPr lang="en-US" sz="1400" dirty="0" err="1" smtClean="0"/>
              <a:t>Trev</a:t>
            </a:r>
            <a:r>
              <a:rPr lang="en-US" sz="1400" dirty="0" smtClean="0"/>
              <a:t>. (2018, February 9). How to get UART serial ports working on the </a:t>
            </a:r>
            <a:r>
              <a:rPr lang="en-US" sz="1400" dirty="0" err="1" smtClean="0"/>
              <a:t>beaglebone</a:t>
            </a:r>
            <a:r>
              <a:rPr lang="en-US" sz="1400" dirty="0" smtClean="0"/>
              <a:t> black. Retrieved from Trevor's electronics blog: </a:t>
            </a:r>
            <a:r>
              <a:rPr lang="en-US" sz="1400" u="sng" dirty="0" smtClean="0">
                <a:hlinkClick r:id="rId5"/>
              </a:rPr>
              <a:t>https://electronics.trev.id.au/2018/02/09/get-uart-serial-ports-working-beaglebone-black/</a:t>
            </a:r>
            <a:endParaRPr lang="en-US" sz="1400" u="sng" dirty="0" smtClean="0"/>
          </a:p>
          <a:p>
            <a:pPr marL="0" lvl="0" indent="0">
              <a:buNone/>
            </a:pPr>
            <a:r>
              <a:rPr lang="en-US" sz="1400" dirty="0" smtClean="0"/>
              <a:t>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Continue…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/>
              <a:t>O'Leary, N. (2019, May). </a:t>
            </a:r>
            <a:r>
              <a:rPr lang="en-US" sz="1600" i="1" dirty="0" err="1"/>
              <a:t>pubsubclient</a:t>
            </a:r>
            <a:r>
              <a:rPr lang="en-US" sz="1600" i="1" dirty="0"/>
              <a:t>.</a:t>
            </a:r>
            <a:r>
              <a:rPr lang="en-US" sz="1600" dirty="0"/>
              <a:t> Retrieved from Github.com: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github.com/knolleary/pubsubclient/blob/master/src/PubSubClient.h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Rouse, M. (</a:t>
            </a:r>
            <a:r>
              <a:rPr lang="en-US" sz="1600" dirty="0" err="1"/>
              <a:t>n.a</a:t>
            </a:r>
            <a:r>
              <a:rPr lang="en-US" sz="1600" dirty="0"/>
              <a:t>). </a:t>
            </a:r>
            <a:r>
              <a:rPr lang="en-US" sz="1600" i="1" dirty="0"/>
              <a:t>IOT Agenda.</a:t>
            </a:r>
            <a:r>
              <a:rPr lang="en-US" sz="1600" dirty="0"/>
              <a:t> Retrieved from </a:t>
            </a:r>
            <a:r>
              <a:rPr lang="en-US" sz="1600" dirty="0">
                <a:hlinkClick r:id="rId3"/>
              </a:rPr>
              <a:t>https://internetofthingsagenda.techtarget.com/definition/Internet-of-Things-IoT#:~:text=The%20internet%20of%20things%2C%20or,human%2Dto%2Dcomputer%20interaction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err="1"/>
              <a:t>Serozhenko</a:t>
            </a:r>
            <a:r>
              <a:rPr lang="en-US" sz="1600" dirty="0"/>
              <a:t>, M. (2017, March 20). </a:t>
            </a:r>
            <a:r>
              <a:rPr lang="en-US" sz="1600" i="1" dirty="0"/>
              <a:t>MQTT vs. HTTP: which one is the best for </a:t>
            </a:r>
            <a:r>
              <a:rPr lang="en-US" sz="1600" i="1" dirty="0" err="1"/>
              <a:t>IoT</a:t>
            </a:r>
            <a:r>
              <a:rPr lang="en-US" sz="1600" i="1" dirty="0"/>
              <a:t>?</a:t>
            </a:r>
            <a:r>
              <a:rPr lang="en-US" sz="1600" dirty="0"/>
              <a:t> Retrieved from </a:t>
            </a:r>
            <a:r>
              <a:rPr lang="en-US" sz="1600" u="sng" dirty="0">
                <a:solidFill>
                  <a:srgbClr val="6600FF"/>
                </a:solidFill>
              </a:rPr>
              <a:t>https://medium.com/mqtt-buddy/mqtt-vs-http-which-one-is-the-best-for-iot-c868169b3105#:~:text=MQTT%20is%20data%20centric%20whereas,always%20optimized%20for%20mobile%20devices.&amp;</a:t>
            </a:r>
            <a:r>
              <a:rPr lang="en-US" sz="1600" u="sng" dirty="0" smtClean="0">
                <a:solidFill>
                  <a:srgbClr val="6600FF"/>
                </a:solidFill>
              </a:rPr>
              <a:t>text=Besides%2C%20publish%2Fsubscribe%20model%20provides,reliability%20of%20the</a:t>
            </a:r>
          </a:p>
          <a:p>
            <a:endParaRPr lang="en-US" sz="1600" dirty="0"/>
          </a:p>
          <a:p>
            <a:r>
              <a:rPr lang="en-US" sz="1600" i="1" dirty="0" err="1"/>
              <a:t>ThingSpeak</a:t>
            </a:r>
            <a:r>
              <a:rPr lang="en-US" sz="1600" i="1" dirty="0"/>
              <a:t> for IOT projects.</a:t>
            </a:r>
            <a:r>
              <a:rPr lang="en-US" sz="1600" dirty="0"/>
              <a:t> (</a:t>
            </a:r>
            <a:r>
              <a:rPr lang="en-US" sz="1600" dirty="0" err="1"/>
              <a:t>n.a</a:t>
            </a:r>
            <a:r>
              <a:rPr lang="en-US" sz="1600" dirty="0"/>
              <a:t>). Retrieved from ThingSpeak.com: </a:t>
            </a:r>
            <a:r>
              <a:rPr lang="en-US" sz="1600" dirty="0">
                <a:hlinkClick r:id="rId4"/>
              </a:rPr>
              <a:t>https://thingspeak.com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r>
              <a:rPr lang="en-US" sz="1600" dirty="0" smtClean="0"/>
              <a:t>Component101. (2018, July 9). </a:t>
            </a:r>
            <a:r>
              <a:rPr lang="en-US" sz="1600" dirty="0" err="1" smtClean="0"/>
              <a:t>BeagleBone</a:t>
            </a:r>
            <a:r>
              <a:rPr lang="en-US" sz="1600" dirty="0" smtClean="0"/>
              <a:t> Black. Retrieved from </a:t>
            </a:r>
            <a:r>
              <a:rPr lang="en-US" sz="1600" u="sng" dirty="0" smtClean="0">
                <a:hlinkClick r:id="rId5"/>
              </a:rPr>
              <a:t>https://components101.com/microcontrollers/beaglebone-black-pinout-datasheet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74751229-0244-4FBB-BED1-407467F4C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04917C-9AB3-4839-8F27-C2CFC461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735283"/>
            <a:ext cx="3733800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xmlns="" id="{645B79C7-E25F-4CC8-B248-DD5561643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8161" y="2937750"/>
            <a:ext cx="966789" cy="966789"/>
          </a:xfrm>
          <a:prstGeom prst="rect">
            <a:avLst/>
          </a:prstGeom>
        </p:spPr>
      </p:pic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xmlns="" id="{D532C00C-77C2-4642-B1CA-E736A817F1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55861" y="1392825"/>
            <a:ext cx="4058507" cy="40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89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Purpose of </a:t>
            </a:r>
            <a:r>
              <a:rPr lang="en-US" sz="4000" b="1" dirty="0" err="1" smtClean="0"/>
              <a:t>ThingSpeak</a:t>
            </a:r>
            <a:r>
              <a:rPr lang="en-US" sz="4000" b="1" dirty="0" smtClean="0"/>
              <a:t> in </a:t>
            </a:r>
            <a:r>
              <a:rPr lang="en-US" sz="4000" b="1" dirty="0"/>
              <a:t>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 lnSpcReduction="10000"/>
          </a:bodyPr>
          <a:lstStyle/>
          <a:p>
            <a:pPr fontAlgn="t"/>
            <a:r>
              <a:rPr lang="en-US" sz="2000" dirty="0" smtClean="0"/>
              <a:t>Our </a:t>
            </a:r>
            <a:r>
              <a:rPr lang="en-US" sz="2000" dirty="0"/>
              <a:t>system is IOT enabled system we need to send data cloud service for tracking </a:t>
            </a:r>
            <a:r>
              <a:rPr lang="en-US" sz="2000" dirty="0" smtClean="0"/>
              <a:t>purposes.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As </a:t>
            </a:r>
            <a:r>
              <a:rPr lang="en-US" sz="2000" dirty="0" err="1"/>
              <a:t>Beaglebone</a:t>
            </a:r>
            <a:r>
              <a:rPr lang="en-US" sz="2000" dirty="0"/>
              <a:t> Black does not have inbuilt Wi-Fi module, so external Wi-Fi module i.e. ESP8266 module is connected for </a:t>
            </a:r>
            <a:r>
              <a:rPr lang="en-US" sz="2000" dirty="0" err="1"/>
              <a:t>IoT</a:t>
            </a:r>
            <a:r>
              <a:rPr lang="en-US" sz="2000" dirty="0"/>
              <a:t> connectivity</a:t>
            </a:r>
            <a:r>
              <a:rPr lang="en-US" sz="2000" dirty="0" smtClean="0"/>
              <a:t>.</a:t>
            </a:r>
          </a:p>
          <a:p>
            <a:pPr fontAlgn="t"/>
            <a:endParaRPr lang="en-US" sz="2000" dirty="0"/>
          </a:p>
          <a:p>
            <a:r>
              <a:rPr lang="en-US" sz="2000" dirty="0" smtClean="0"/>
              <a:t>Internet </a:t>
            </a:r>
            <a:r>
              <a:rPr lang="en-US" sz="2000" dirty="0"/>
              <a:t>of Things (</a:t>
            </a:r>
            <a:r>
              <a:rPr lang="en-US" sz="2000" dirty="0" err="1"/>
              <a:t>IoT</a:t>
            </a:r>
            <a:r>
              <a:rPr lang="en-US" sz="2000" dirty="0"/>
              <a:t>) is a concept that aims to expand the benefits of connected internet connectivity continuously -the ability to share data, remote control, and etc, as well as on objects in the real world.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For </a:t>
            </a:r>
            <a:r>
              <a:rPr lang="en-US" sz="2000" dirty="0"/>
              <a:t>example, food, electronics, collectibles, any equipment, including living things that are all connected to local and global networks through embedded and active sensors.</a:t>
            </a:r>
          </a:p>
          <a:p>
            <a:pPr algn="just"/>
            <a:endParaRPr lang="en-US" sz="2400" b="1" dirty="0">
              <a:solidFill>
                <a:srgbClr val="FF0000"/>
              </a:solidFill>
            </a:endParaRPr>
          </a:p>
          <a:p>
            <a:pPr lvl="0" algn="just"/>
            <a:endParaRPr lang="en-US" sz="2400" dirty="0"/>
          </a:p>
          <a:p>
            <a:pPr algn="just"/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THINGSPEAK!!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500" dirty="0" err="1"/>
              <a:t>ThingSpeak</a:t>
            </a:r>
            <a:r>
              <a:rPr lang="en-US" sz="2500" dirty="0"/>
              <a:t> is an </a:t>
            </a:r>
            <a:r>
              <a:rPr lang="en-US" sz="2500" dirty="0" err="1"/>
              <a:t>IoT</a:t>
            </a:r>
            <a:r>
              <a:rPr lang="en-US" sz="2500" dirty="0"/>
              <a:t> </a:t>
            </a:r>
            <a:r>
              <a:rPr lang="en-US" sz="2500" dirty="0" smtClean="0"/>
              <a:t>analytics platform </a:t>
            </a:r>
            <a:r>
              <a:rPr lang="en-US" sz="2500" dirty="0"/>
              <a:t>service that allows you to aggregate, visualize, and analyze live data streams in the cloud. </a:t>
            </a:r>
            <a:endParaRPr lang="en-US" sz="2500" dirty="0" smtClean="0"/>
          </a:p>
          <a:p>
            <a:pPr algn="just"/>
            <a:r>
              <a:rPr lang="en-US" sz="2500" dirty="0" smtClean="0"/>
              <a:t>Data can be sent to </a:t>
            </a:r>
            <a:r>
              <a:rPr lang="en-US" sz="2500" dirty="0" err="1" smtClean="0"/>
              <a:t>ThingSpeak</a:t>
            </a:r>
            <a:r>
              <a:rPr lang="en-US" sz="2500" dirty="0" smtClean="0"/>
              <a:t> </a:t>
            </a:r>
            <a:r>
              <a:rPr lang="en-US" sz="2500" dirty="0"/>
              <a:t>from </a:t>
            </a:r>
            <a:r>
              <a:rPr lang="en-US" sz="2500" dirty="0" smtClean="0"/>
              <a:t>our devices and create </a:t>
            </a:r>
            <a:r>
              <a:rPr lang="en-US" sz="2500" dirty="0"/>
              <a:t>instant visualizations of live </a:t>
            </a:r>
            <a:r>
              <a:rPr lang="en-US" sz="2500" dirty="0" smtClean="0"/>
              <a:t>data.</a:t>
            </a:r>
          </a:p>
          <a:p>
            <a:pPr algn="just"/>
            <a:r>
              <a:rPr lang="en-US" sz="2500" dirty="0" err="1"/>
              <a:t>ThingSpeak</a:t>
            </a:r>
            <a:r>
              <a:rPr lang="en-US" sz="2500" dirty="0"/>
              <a:t> enables engineers and scientists to prototype and build </a:t>
            </a:r>
            <a:r>
              <a:rPr lang="en-US" sz="2500" dirty="0" err="1"/>
              <a:t>IoT</a:t>
            </a:r>
            <a:r>
              <a:rPr lang="en-US" sz="2500" dirty="0"/>
              <a:t> systems without setting up servers or developing web software</a:t>
            </a:r>
            <a:r>
              <a:rPr lang="en-US" sz="2500" dirty="0" smtClean="0"/>
              <a:t>.</a:t>
            </a:r>
          </a:p>
          <a:p>
            <a:pPr algn="just"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System Requirements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just">
              <a:buNone/>
            </a:pPr>
            <a:r>
              <a:rPr lang="en-US" b="1" dirty="0" smtClean="0"/>
              <a:t>1. Devices: </a:t>
            </a:r>
          </a:p>
          <a:p>
            <a:pPr marL="514350" indent="-514350" algn="just"/>
            <a:r>
              <a:rPr lang="en-US" dirty="0" smtClean="0"/>
              <a:t>Sensor </a:t>
            </a:r>
            <a:r>
              <a:rPr lang="en-US" dirty="0"/>
              <a:t>data can be sent to </a:t>
            </a:r>
            <a:r>
              <a:rPr lang="en-US" dirty="0" err="1" smtClean="0"/>
              <a:t>ThingSpeak</a:t>
            </a:r>
            <a:r>
              <a:rPr lang="en-US" dirty="0"/>
              <a:t> from </a:t>
            </a:r>
            <a:r>
              <a:rPr lang="en-US" dirty="0" err="1" smtClean="0"/>
              <a:t>Arduino</a:t>
            </a:r>
            <a:r>
              <a:rPr lang="en-US" dirty="0" smtClean="0"/>
              <a:t>, </a:t>
            </a:r>
            <a:r>
              <a:rPr lang="en-US" dirty="0"/>
              <a:t>Raspberry </a:t>
            </a:r>
            <a:r>
              <a:rPr lang="en-US" dirty="0" smtClean="0"/>
              <a:t>Pi, </a:t>
            </a:r>
            <a:r>
              <a:rPr lang="en-US" dirty="0" err="1"/>
              <a:t>BeagleBone</a:t>
            </a:r>
            <a:r>
              <a:rPr lang="en-US" dirty="0"/>
              <a:t> Black, and other hardware</a:t>
            </a:r>
            <a:r>
              <a:rPr lang="en-US" dirty="0" smtClean="0"/>
              <a:t>. </a:t>
            </a:r>
          </a:p>
          <a:p>
            <a:pPr marL="514350" indent="-514350" algn="just"/>
            <a:r>
              <a:rPr lang="en-US" dirty="0" smtClean="0"/>
              <a:t>For </a:t>
            </a:r>
            <a:r>
              <a:rPr lang="en-US" dirty="0"/>
              <a:t>devices to communicate with </a:t>
            </a:r>
            <a:r>
              <a:rPr lang="en-US" dirty="0" err="1"/>
              <a:t>ThingSpeak</a:t>
            </a:r>
            <a:r>
              <a:rPr lang="en-US" dirty="0"/>
              <a:t>, they must support TCP/IP, HTTP or MQTT protocols</a:t>
            </a:r>
            <a:r>
              <a:rPr lang="en-US" dirty="0" smtClean="0"/>
              <a:t>.</a:t>
            </a:r>
          </a:p>
          <a:p>
            <a:pPr marL="514350" indent="-514350" algn="just"/>
            <a:endParaRPr lang="en-US" dirty="0" smtClean="0"/>
          </a:p>
          <a:p>
            <a:pPr marL="514350" indent="-514350" algn="just">
              <a:buNone/>
            </a:pPr>
            <a:r>
              <a:rPr lang="en-US" b="1" dirty="0" smtClean="0"/>
              <a:t>2. Website:</a:t>
            </a:r>
            <a:endParaRPr lang="en-US" b="1" dirty="0"/>
          </a:p>
          <a:p>
            <a:pPr algn="just"/>
            <a:r>
              <a:rPr lang="en-US" dirty="0" err="1" smtClean="0"/>
              <a:t>ThingSpeak</a:t>
            </a:r>
            <a:r>
              <a:rPr lang="en-US" dirty="0" smtClean="0"/>
              <a:t> </a:t>
            </a:r>
            <a:r>
              <a:rPr lang="en-US" dirty="0"/>
              <a:t>is compatible with most modern web browsers running on </a:t>
            </a:r>
            <a:r>
              <a:rPr lang="en-US" dirty="0" smtClean="0"/>
              <a:t>Windows, </a:t>
            </a:r>
            <a:r>
              <a:rPr lang="en-US" dirty="0"/>
              <a:t>Mac, </a:t>
            </a:r>
            <a:r>
              <a:rPr lang="en-US" dirty="0" smtClean="0"/>
              <a:t>or Linux</a:t>
            </a:r>
            <a:r>
              <a:rPr lang="en-US" dirty="0"/>
              <a:t> operating systems as well as </a:t>
            </a:r>
            <a:r>
              <a:rPr lang="en-US" dirty="0" err="1"/>
              <a:t>Chromebooks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dirty="0"/>
              <a:t>For browsers (like Chrome and Firefox) that update automatically, the current stable version is supported.</a:t>
            </a:r>
          </a:p>
          <a:p>
            <a:pPr marL="514350" indent="-514350" algn="just"/>
            <a:endParaRPr lang="en-US" dirty="0" smtClean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945" y="283519"/>
            <a:ext cx="7772400" cy="108808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Getting Started with </a:t>
            </a:r>
            <a:r>
              <a:rPr lang="en-US" sz="4000" b="1" dirty="0" err="1" smtClean="0"/>
              <a:t>ThingSpeak</a:t>
            </a:r>
            <a:endParaRPr lang="en-US" sz="4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1600200"/>
            <a:ext cx="7924800" cy="19812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600" dirty="0" smtClean="0">
                <a:solidFill>
                  <a:schemeClr val="tx1"/>
                </a:solidFill>
              </a:rPr>
              <a:t>Steps:</a:t>
            </a:r>
          </a:p>
          <a:p>
            <a:pPr algn="l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 Go to: </a:t>
            </a:r>
            <a:r>
              <a:rPr lang="en-US" sz="2600" u="sng" dirty="0" smtClean="0">
                <a:solidFill>
                  <a:schemeClr val="accent1"/>
                </a:solidFill>
                <a:hlinkClick r:id="rId2"/>
              </a:rPr>
              <a:t>https://thingspeak.com</a:t>
            </a:r>
            <a:endParaRPr lang="en-US" sz="2600" u="sng" dirty="0" smtClean="0">
              <a:solidFill>
                <a:schemeClr val="accent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 Click on:  </a:t>
            </a:r>
          </a:p>
          <a:p>
            <a:pPr algn="l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 Create an account using email id and password.</a:t>
            </a:r>
          </a:p>
          <a:p>
            <a:pPr algn="l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 Make a new Channel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 t="5051" r="46212" b="19186"/>
          <a:stretch>
            <a:fillRect/>
          </a:stretch>
        </p:blipFill>
        <p:spPr bwMode="auto">
          <a:xfrm>
            <a:off x="3733800" y="3200400"/>
            <a:ext cx="5410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05000" y="2362200"/>
            <a:ext cx="2286000" cy="400110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Get Started For Free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Creating a New Channel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600200"/>
            <a:ext cx="4191000" cy="4953000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en-US" dirty="0"/>
              <a:t>Channel </a:t>
            </a:r>
            <a:r>
              <a:rPr lang="en-US" dirty="0" smtClean="0"/>
              <a:t>Settings: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b="1" dirty="0"/>
              <a:t>Percentage </a:t>
            </a:r>
            <a:r>
              <a:rPr lang="en-US" b="1" dirty="0" smtClean="0"/>
              <a:t>Complete</a:t>
            </a:r>
            <a:r>
              <a:rPr lang="en-US" b="1" dirty="0"/>
              <a:t>: </a:t>
            </a:r>
            <a:r>
              <a:rPr lang="en-US" b="1" dirty="0" smtClean="0"/>
              <a:t> </a:t>
            </a:r>
            <a:r>
              <a:rPr lang="en-US" dirty="0" smtClean="0"/>
              <a:t>Calculated </a:t>
            </a:r>
            <a:r>
              <a:rPr lang="en-US" dirty="0"/>
              <a:t>based on data entered into the various fields of a channel.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/>
              <a:t>Channel Name: </a:t>
            </a:r>
            <a:r>
              <a:rPr lang="en-US" dirty="0"/>
              <a:t>Enter a unique name for the </a:t>
            </a:r>
            <a:r>
              <a:rPr lang="en-US" dirty="0" err="1"/>
              <a:t>ThingSpeak</a:t>
            </a:r>
            <a:r>
              <a:rPr lang="en-US" dirty="0"/>
              <a:t> channel.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Description</a:t>
            </a:r>
            <a:r>
              <a:rPr lang="en-US" b="1" dirty="0"/>
              <a:t>: </a:t>
            </a:r>
            <a:r>
              <a:rPr lang="en-US" dirty="0"/>
              <a:t>Enter a description of the </a:t>
            </a:r>
            <a:r>
              <a:rPr lang="en-US" dirty="0" err="1"/>
              <a:t>ThingSpeak</a:t>
            </a:r>
            <a:r>
              <a:rPr lang="en-US" dirty="0"/>
              <a:t> channel.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Field #:</a:t>
            </a:r>
            <a:r>
              <a:rPr lang="en-US" b="1" dirty="0"/>
              <a:t> </a:t>
            </a:r>
            <a:r>
              <a:rPr lang="en-US" dirty="0"/>
              <a:t>Check the box to enable the field, and enter a field name. Each </a:t>
            </a:r>
            <a:r>
              <a:rPr lang="en-US" dirty="0" err="1"/>
              <a:t>ThingSpeak</a:t>
            </a:r>
            <a:r>
              <a:rPr lang="en-US" dirty="0"/>
              <a:t> channel can have up to 8 fields.</a:t>
            </a:r>
          </a:p>
          <a:p>
            <a:pPr algn="just"/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 l="5000" t="5556" r="51875" b="5556"/>
          <a:stretch>
            <a:fillRect/>
          </a:stretch>
        </p:blipFill>
        <p:spPr bwMode="auto">
          <a:xfrm>
            <a:off x="4724400" y="1219200"/>
            <a:ext cx="43434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1631</Words>
  <Application>Microsoft Office PowerPoint</Application>
  <PresentationFormat>On-screen Show (4:3)</PresentationFormat>
  <Paragraphs>298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Group #1  INTERFACING THINGSPEAK WITH  BEAGLEBONE BLACK  USING  ESP8266</vt:lpstr>
      <vt:lpstr>List Of Contents</vt:lpstr>
      <vt:lpstr>Iot Based Automatic Railway Gate Controller</vt:lpstr>
      <vt:lpstr>Hardware And Software Requirements</vt:lpstr>
      <vt:lpstr>Purpose of ThingSpeak in the Project</vt:lpstr>
      <vt:lpstr>THINGSPEAK!!</vt:lpstr>
      <vt:lpstr>System Requirements</vt:lpstr>
      <vt:lpstr>Getting Started with ThingSpeak</vt:lpstr>
      <vt:lpstr>Creating a New Channel</vt:lpstr>
      <vt:lpstr>Home Page </vt:lpstr>
      <vt:lpstr>Channel Details</vt:lpstr>
      <vt:lpstr>API Keys</vt:lpstr>
      <vt:lpstr>Data Import/Export</vt:lpstr>
      <vt:lpstr>Write Data to Channel</vt:lpstr>
      <vt:lpstr>HTTP calls from the REST API </vt:lpstr>
      <vt:lpstr>MQTT Protocol</vt:lpstr>
      <vt:lpstr>Basic Concepts of MQTT</vt:lpstr>
      <vt:lpstr>MQTT Publish/Subscribe method</vt:lpstr>
      <vt:lpstr>       HTTP         v/s       MQTT </vt:lpstr>
      <vt:lpstr>Using ESP8266</vt:lpstr>
      <vt:lpstr>UART interfacing between Beaglebone Black and ESP8266</vt:lpstr>
      <vt:lpstr>Connection Diagram: BBB with ESP8266</vt:lpstr>
      <vt:lpstr>Programming ESP8266  Arduino IDE will be used writing the code and flashing the code to ESP module </vt:lpstr>
      <vt:lpstr>Continue…</vt:lpstr>
      <vt:lpstr>Continue…</vt:lpstr>
      <vt:lpstr>Continue…</vt:lpstr>
      <vt:lpstr>Continue…</vt:lpstr>
      <vt:lpstr>Continue…</vt:lpstr>
      <vt:lpstr>Continue…</vt:lpstr>
      <vt:lpstr>Continue…</vt:lpstr>
      <vt:lpstr>Integrated Project Code </vt:lpstr>
      <vt:lpstr>Eclipse IDE</vt:lpstr>
      <vt:lpstr>Main Function</vt:lpstr>
      <vt:lpstr>Main_thread_init()</vt:lpstr>
      <vt:lpstr>Queue create function</vt:lpstr>
      <vt:lpstr>Thread Create Function</vt:lpstr>
      <vt:lpstr>Compile and Run</vt:lpstr>
      <vt:lpstr>Continue…</vt:lpstr>
      <vt:lpstr>Results</vt:lpstr>
      <vt:lpstr>Hardware Connections</vt:lpstr>
      <vt:lpstr>Continue…</vt:lpstr>
      <vt:lpstr>References</vt:lpstr>
      <vt:lpstr>Continue…</vt:lpstr>
      <vt:lpstr>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#1  INTERFACING THINGSPEAK WITH BEAGLEBONE BLACK USING ESP8266</dc:title>
  <dc:creator>User</dc:creator>
  <cp:lastModifiedBy>User</cp:lastModifiedBy>
  <cp:revision>59</cp:revision>
  <dcterms:created xsi:type="dcterms:W3CDTF">2020-11-29T22:46:13Z</dcterms:created>
  <dcterms:modified xsi:type="dcterms:W3CDTF">2020-11-30T08:42:17Z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4509791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